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4"/>
  </p:notesMasterIdLst>
  <p:sldIdLst>
    <p:sldId id="256" r:id="rId2"/>
    <p:sldId id="257" r:id="rId3"/>
    <p:sldId id="258" r:id="rId4"/>
    <p:sldId id="259" r:id="rId5"/>
    <p:sldId id="260" r:id="rId6"/>
    <p:sldId id="261" r:id="rId7"/>
    <p:sldId id="270" r:id="rId8"/>
    <p:sldId id="262" r:id="rId9"/>
    <p:sldId id="273" r:id="rId10"/>
    <p:sldId id="274" r:id="rId11"/>
    <p:sldId id="275" r:id="rId12"/>
    <p:sldId id="277" r:id="rId13"/>
    <p:sldId id="278" r:id="rId14"/>
    <p:sldId id="276" r:id="rId15"/>
    <p:sldId id="279" r:id="rId16"/>
    <p:sldId id="280" r:id="rId17"/>
    <p:sldId id="281" r:id="rId18"/>
    <p:sldId id="268" r:id="rId19"/>
    <p:sldId id="266" r:id="rId20"/>
    <p:sldId id="272" r:id="rId21"/>
    <p:sldId id="282" r:id="rId22"/>
    <p:sldId id="283" r:id="rId23"/>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94660"/>
  </p:normalViewPr>
  <p:slideViewPr>
    <p:cSldViewPr>
      <p:cViewPr>
        <p:scale>
          <a:sx n="100" d="100"/>
          <a:sy n="100" d="100"/>
        </p:scale>
        <p:origin x="-384" y="9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972620-8D81-4645-A1FC-6EDD08F7EE0A}" type="datetimeFigureOut">
              <a:rPr lang="da-DK" smtClean="0"/>
              <a:pPr/>
              <a:t>18-01-2012</a:t>
            </a:fld>
            <a:endParaRPr lang="da-DK" dirty="0"/>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F52F17-FF7B-4833-9BAF-D70E8F63D0AC}" type="slidenum">
              <a:rPr lang="da-DK" smtClean="0"/>
              <a:pPr/>
              <a:t>‹nr.›</a:t>
            </a:fld>
            <a:endParaRPr lang="da-DK" dirty="0"/>
          </a:p>
        </p:txBody>
      </p:sp>
    </p:spTree>
    <p:extLst>
      <p:ext uri="{BB962C8B-B14F-4D97-AF65-F5344CB8AC3E}">
        <p14:creationId xmlns:p14="http://schemas.microsoft.com/office/powerpoint/2010/main" val="1330743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baseline="0" dirty="0" smtClean="0"/>
          </a:p>
        </p:txBody>
      </p:sp>
      <p:sp>
        <p:nvSpPr>
          <p:cNvPr id="4" name="Pladsholder til diasnummer 3"/>
          <p:cNvSpPr>
            <a:spLocks noGrp="1"/>
          </p:cNvSpPr>
          <p:nvPr>
            <p:ph type="sldNum" sz="quarter" idx="10"/>
          </p:nvPr>
        </p:nvSpPr>
        <p:spPr/>
        <p:txBody>
          <a:bodyPr/>
          <a:lstStyle/>
          <a:p>
            <a:fld id="{90F52F17-FF7B-4833-9BAF-D70E8F63D0AC}" type="slidenum">
              <a:rPr lang="da-DK" smtClean="0"/>
              <a:pPr/>
              <a:t>1</a:t>
            </a:fld>
            <a:endParaRPr lang="da-D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90F52F17-FF7B-4833-9BAF-D70E8F63D0AC}" type="slidenum">
              <a:rPr lang="da-DK" smtClean="0"/>
              <a:pPr/>
              <a:t>2</a:t>
            </a:fld>
            <a:endParaRPr lang="da-DK"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lvl="0" algn="l"/>
            <a:endParaRPr lang="da-DK" dirty="0" smtClean="0"/>
          </a:p>
          <a:p>
            <a:endParaRPr lang="da-DK" dirty="0"/>
          </a:p>
        </p:txBody>
      </p:sp>
      <p:sp>
        <p:nvSpPr>
          <p:cNvPr id="4" name="Pladsholder til diasnummer 3"/>
          <p:cNvSpPr>
            <a:spLocks noGrp="1"/>
          </p:cNvSpPr>
          <p:nvPr>
            <p:ph type="sldNum" sz="quarter" idx="10"/>
          </p:nvPr>
        </p:nvSpPr>
        <p:spPr/>
        <p:txBody>
          <a:bodyPr/>
          <a:lstStyle/>
          <a:p>
            <a:fld id="{CA077768-21C8-4125-A345-258E48D2EED0}" type="slidenum">
              <a:rPr lang="da-DK" smtClean="0"/>
              <a:pPr/>
              <a:t>9</a:t>
            </a:fld>
            <a:endParaRPr lang="da-DK"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sz="1000" dirty="0"/>
          </a:p>
        </p:txBody>
      </p:sp>
      <p:sp>
        <p:nvSpPr>
          <p:cNvPr id="4" name="Pladsholder til diasnummer 3"/>
          <p:cNvSpPr>
            <a:spLocks noGrp="1"/>
          </p:cNvSpPr>
          <p:nvPr>
            <p:ph type="sldNum" sz="quarter" idx="10"/>
          </p:nvPr>
        </p:nvSpPr>
        <p:spPr/>
        <p:txBody>
          <a:bodyPr/>
          <a:lstStyle/>
          <a:p>
            <a:fld id="{CA077768-21C8-4125-A345-258E48D2EED0}" type="slidenum">
              <a:rPr lang="da-DK" smtClean="0"/>
              <a:pPr/>
              <a:t>13</a:t>
            </a:fld>
            <a:endParaRPr lang="da-DK"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sz="1000" dirty="0"/>
          </a:p>
        </p:txBody>
      </p:sp>
      <p:sp>
        <p:nvSpPr>
          <p:cNvPr id="4" name="Pladsholder til diasnummer 3"/>
          <p:cNvSpPr>
            <a:spLocks noGrp="1"/>
          </p:cNvSpPr>
          <p:nvPr>
            <p:ph type="sldNum" sz="quarter" idx="10"/>
          </p:nvPr>
        </p:nvSpPr>
        <p:spPr/>
        <p:txBody>
          <a:bodyPr/>
          <a:lstStyle/>
          <a:p>
            <a:fld id="{CA077768-21C8-4125-A345-258E48D2EED0}" type="slidenum">
              <a:rPr lang="da-DK" smtClean="0"/>
              <a:pPr/>
              <a:t>15</a:t>
            </a:fld>
            <a:endParaRPr lang="da-DK"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indent="0">
              <a:buNone/>
            </a:pPr>
            <a:endParaRPr lang="da-DK" sz="1000" b="1" baseline="0" dirty="0" smtClean="0">
              <a:latin typeface="Garamond" pitchFamily="18" charset="0"/>
            </a:endParaRPr>
          </a:p>
          <a:p>
            <a:pPr marL="0" indent="0">
              <a:buNone/>
            </a:pPr>
            <a:endParaRPr lang="da-DK" baseline="0" dirty="0" smtClean="0">
              <a:latin typeface="Garamond" pitchFamily="18" charset="0"/>
            </a:endParaRPr>
          </a:p>
          <a:p>
            <a:pPr marL="0" indent="0">
              <a:buNone/>
            </a:pPr>
            <a:r>
              <a:rPr lang="da-DK" sz="1000" dirty="0" smtClean="0">
                <a:latin typeface="Garamond" pitchFamily="18" charset="0"/>
              </a:rPr>
              <a:t>Ved alle historier er det timing der er vigtig - vi viser en situation hvor seeren hurtigt kan afkode at her er noget anderledes og at det er en pointe, men hvad er det... så holder man tiden så langt man kan før man kommer med payoff. Vi kan godt bygge dem mere op inden for situationen, så vi holder 'afsløringen' af det der er pointen så længe som muligt, men det afhænger af om det er 20 eller 30 sek. spots.</a:t>
            </a:r>
          </a:p>
          <a:p>
            <a:pPr marL="0" indent="0">
              <a:buNone/>
            </a:pPr>
            <a:r>
              <a:rPr lang="da-DK" sz="1000" dirty="0" smtClean="0">
                <a:latin typeface="Garamond" pitchFamily="18" charset="0"/>
              </a:rPr>
              <a:t> </a:t>
            </a:r>
          </a:p>
          <a:p>
            <a:pPr marL="0" indent="0">
              <a:buNone/>
            </a:pPr>
            <a:r>
              <a:rPr lang="da-DK" sz="1000" dirty="0" smtClean="0">
                <a:latin typeface="Garamond" pitchFamily="18" charset="0"/>
              </a:rPr>
              <a:t>Jeg vil tro vi kan lave tre film over 2 dage til en pris på mellem 100 og 150.000 alt efter hvilken hold vi sætter, og hvilket udstyr vi vil lave filmene på. Herunder er der 3 eksempler på film vi har løst til forskellige budgetter, fra den store bureau-produktion hvor der er et stort hold, masser af udstyr (og hvor resultatet også er rigtig</a:t>
            </a:r>
          </a:p>
          <a:p>
            <a:pPr marL="0" indent="0">
              <a:buNone/>
            </a:pPr>
            <a:r>
              <a:rPr lang="da-DK" sz="1000" dirty="0" smtClean="0">
                <a:latin typeface="Garamond" pitchFamily="18" charset="0"/>
              </a:rPr>
              <a:t>lækkert) det er Mercedesmodellen!</a:t>
            </a:r>
          </a:p>
          <a:p>
            <a:pPr marL="0" indent="0">
              <a:buNone/>
            </a:pPr>
            <a:r>
              <a:rPr lang="da-DK" sz="1000" dirty="0" smtClean="0">
                <a:latin typeface="Garamond" pitchFamily="18" charset="0"/>
              </a:rPr>
              <a:t>Så er der AUB filmene, som også er skudt på et lækket kamera, men her er historierne ultrasimple og da de alle er lavet samme sted har vi kunne masseproducere film på to dage, hvor AUB selv fandt og koordinerede alt med medvirkende - det er value for money!</a:t>
            </a:r>
          </a:p>
          <a:p>
            <a:pPr marL="0" indent="0">
              <a:buNone/>
            </a:pPr>
            <a:r>
              <a:rPr lang="da-DK" sz="1000" dirty="0" smtClean="0">
                <a:latin typeface="Garamond" pitchFamily="18" charset="0"/>
              </a:rPr>
              <a:t>Endelig vores seneste film for fairplayitrafikken, der er en simpel produktion hvor vi har fundet skuespiller, og bureauet fundet og koordineret med alle andre medvirkende. Et lille hold (fotograf, assistent og instruktør) - da det er ude var der ikke de store krav til lys, men det vil der nok være i jeres spots.</a:t>
            </a:r>
          </a:p>
          <a:p>
            <a:endParaRPr lang="da-DK" sz="1000" dirty="0"/>
          </a:p>
        </p:txBody>
      </p:sp>
      <p:sp>
        <p:nvSpPr>
          <p:cNvPr id="4" name="Pladsholder til diasnummer 3"/>
          <p:cNvSpPr>
            <a:spLocks noGrp="1"/>
          </p:cNvSpPr>
          <p:nvPr>
            <p:ph type="sldNum" sz="quarter" idx="10"/>
          </p:nvPr>
        </p:nvSpPr>
        <p:spPr/>
        <p:txBody>
          <a:bodyPr/>
          <a:lstStyle/>
          <a:p>
            <a:fld id="{CA077768-21C8-4125-A345-258E48D2EED0}" type="slidenum">
              <a:rPr lang="da-DK" smtClean="0"/>
              <a:pPr/>
              <a:t>16</a:t>
            </a:fld>
            <a:endParaRPr lang="da-DK"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pPr>
              <a:defRPr/>
            </a:pPr>
            <a:fld id="{BEB16FA4-232B-4E96-A8FF-1CC1F1B15EA9}" type="datetime1">
              <a:rPr lang="da-DK" smtClean="0"/>
              <a:pPr>
                <a:defRPr/>
              </a:pPr>
              <a:t>18-01-2012</a:t>
            </a:fld>
            <a:endParaRPr lang="da-DK" dirty="0"/>
          </a:p>
        </p:txBody>
      </p:sp>
      <p:sp>
        <p:nvSpPr>
          <p:cNvPr id="5" name="Pladsholder til sidefod 4"/>
          <p:cNvSpPr>
            <a:spLocks noGrp="1"/>
          </p:cNvSpPr>
          <p:nvPr>
            <p:ph type="ftr" sz="quarter" idx="11"/>
          </p:nvPr>
        </p:nvSpPr>
        <p:spPr/>
        <p:txBody>
          <a:bodyPr/>
          <a:lstStyle/>
          <a:p>
            <a:pPr>
              <a:defRPr/>
            </a:pPr>
            <a:endParaRPr lang="da-DK" dirty="0"/>
          </a:p>
        </p:txBody>
      </p:sp>
      <p:sp>
        <p:nvSpPr>
          <p:cNvPr id="6" name="Pladsholder til diasnummer 5"/>
          <p:cNvSpPr>
            <a:spLocks noGrp="1"/>
          </p:cNvSpPr>
          <p:nvPr>
            <p:ph type="sldNum" sz="quarter" idx="12"/>
          </p:nvPr>
        </p:nvSpPr>
        <p:spPr/>
        <p:txBody>
          <a:bodyPr/>
          <a:lstStyle/>
          <a:p>
            <a:pPr>
              <a:defRPr/>
            </a:pPr>
            <a:fld id="{19407C7A-9BEF-4637-8D26-A6D43210E5AB}" type="slidenum">
              <a:rPr lang="da-DK" smtClean="0"/>
              <a:pPr>
                <a:defRPr/>
              </a:pPr>
              <a:t>‹nr.›</a:t>
            </a:fld>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pPr>
              <a:defRPr/>
            </a:pPr>
            <a:fld id="{1A4F8977-22C0-4118-9152-E42163CABCEA}" type="datetime1">
              <a:rPr lang="da-DK" smtClean="0"/>
              <a:pPr>
                <a:defRPr/>
              </a:pPr>
              <a:t>18-01-2012</a:t>
            </a:fld>
            <a:endParaRPr lang="da-DK" dirty="0"/>
          </a:p>
        </p:txBody>
      </p:sp>
      <p:sp>
        <p:nvSpPr>
          <p:cNvPr id="5" name="Pladsholder til sidefod 4"/>
          <p:cNvSpPr>
            <a:spLocks noGrp="1"/>
          </p:cNvSpPr>
          <p:nvPr>
            <p:ph type="ftr" sz="quarter" idx="11"/>
          </p:nvPr>
        </p:nvSpPr>
        <p:spPr/>
        <p:txBody>
          <a:bodyPr/>
          <a:lstStyle/>
          <a:p>
            <a:pPr>
              <a:defRPr/>
            </a:pPr>
            <a:endParaRPr lang="da-DK" dirty="0"/>
          </a:p>
        </p:txBody>
      </p:sp>
      <p:sp>
        <p:nvSpPr>
          <p:cNvPr id="6" name="Pladsholder til diasnummer 5"/>
          <p:cNvSpPr>
            <a:spLocks noGrp="1"/>
          </p:cNvSpPr>
          <p:nvPr>
            <p:ph type="sldNum" sz="quarter" idx="12"/>
          </p:nvPr>
        </p:nvSpPr>
        <p:spPr/>
        <p:txBody>
          <a:bodyPr/>
          <a:lstStyle/>
          <a:p>
            <a:pPr>
              <a:defRPr/>
            </a:pPr>
            <a:fld id="{4C6F00B7-C483-430D-8202-69A446B26E80}" type="slidenum">
              <a:rPr lang="da-DK" smtClean="0"/>
              <a:pPr>
                <a:defRPr/>
              </a:pPr>
              <a:t>‹nr.›</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pPr>
              <a:defRPr/>
            </a:pPr>
            <a:fld id="{30EAC52F-CAB4-4798-8C84-A2F020CE3CC9}" type="datetime1">
              <a:rPr lang="da-DK" smtClean="0"/>
              <a:pPr>
                <a:defRPr/>
              </a:pPr>
              <a:t>18-01-2012</a:t>
            </a:fld>
            <a:endParaRPr lang="da-DK" dirty="0"/>
          </a:p>
        </p:txBody>
      </p:sp>
      <p:sp>
        <p:nvSpPr>
          <p:cNvPr id="5" name="Pladsholder til sidefod 4"/>
          <p:cNvSpPr>
            <a:spLocks noGrp="1"/>
          </p:cNvSpPr>
          <p:nvPr>
            <p:ph type="ftr" sz="quarter" idx="11"/>
          </p:nvPr>
        </p:nvSpPr>
        <p:spPr/>
        <p:txBody>
          <a:bodyPr/>
          <a:lstStyle/>
          <a:p>
            <a:pPr>
              <a:defRPr/>
            </a:pPr>
            <a:endParaRPr lang="da-DK" dirty="0"/>
          </a:p>
        </p:txBody>
      </p:sp>
      <p:sp>
        <p:nvSpPr>
          <p:cNvPr id="6" name="Pladsholder til diasnummer 5"/>
          <p:cNvSpPr>
            <a:spLocks noGrp="1"/>
          </p:cNvSpPr>
          <p:nvPr>
            <p:ph type="sldNum" sz="quarter" idx="12"/>
          </p:nvPr>
        </p:nvSpPr>
        <p:spPr/>
        <p:txBody>
          <a:bodyPr/>
          <a:lstStyle/>
          <a:p>
            <a:pPr>
              <a:defRPr/>
            </a:pPr>
            <a:fld id="{3653B3EB-62D0-478F-95D8-41526A88AC25}" type="slidenum">
              <a:rPr lang="da-DK" smtClean="0"/>
              <a:pPr>
                <a:defRPr/>
              </a:pPr>
              <a:t>‹nr.›</a:t>
            </a:fld>
            <a:endParaRPr lang="da-D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el og teks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da-DK" dirty="0" smtClean="0"/>
              <a:t>Klik for at redigere titeltypografi i masteren</a:t>
            </a:r>
            <a:endParaRPr lang="da-DK" dirty="0"/>
          </a:p>
        </p:txBody>
      </p:sp>
      <p:sp>
        <p:nvSpPr>
          <p:cNvPr id="8" name="Date Placeholder 7"/>
          <p:cNvSpPr>
            <a:spLocks noGrp="1"/>
          </p:cNvSpPr>
          <p:nvPr>
            <p:ph type="dt" sz="half" idx="10"/>
          </p:nvPr>
        </p:nvSpPr>
        <p:spPr/>
        <p:txBody>
          <a:bodyPr/>
          <a:lstStyle/>
          <a:p>
            <a:fld id="{4076E5B7-AFDD-46AB-885E-FC5A7FE38C0D}" type="datetime1">
              <a:rPr lang="da-DK" smtClean="0"/>
              <a:pPr/>
              <a:t>18-01-2012</a:t>
            </a:fld>
            <a:endParaRPr lang="da-DK" dirty="0"/>
          </a:p>
        </p:txBody>
      </p:sp>
      <p:sp>
        <p:nvSpPr>
          <p:cNvPr id="10" name="Slide Number Placeholder 9"/>
          <p:cNvSpPr>
            <a:spLocks noGrp="1"/>
          </p:cNvSpPr>
          <p:nvPr>
            <p:ph type="sldNum" sz="quarter" idx="11"/>
          </p:nvPr>
        </p:nvSpPr>
        <p:spPr/>
        <p:txBody>
          <a:bodyPr/>
          <a:lstStyle/>
          <a:p>
            <a:pPr algn="r"/>
            <a:fld id="{D4C49B74-5DB2-4B03-B1D2-7F6A3C51C318}" type="slidenum">
              <a:rPr/>
              <a:pPr algn="r"/>
              <a:t>‹nr.›</a:t>
            </a:fld>
            <a:endParaRPr lang="da-DK" dirty="0"/>
          </a:p>
        </p:txBody>
      </p:sp>
      <p:sp>
        <p:nvSpPr>
          <p:cNvPr id="11" name="Footer Placeholder 10"/>
          <p:cNvSpPr>
            <a:spLocks noGrp="1"/>
          </p:cNvSpPr>
          <p:nvPr>
            <p:ph type="ftr" sz="quarter" idx="12"/>
          </p:nvPr>
        </p:nvSpPr>
        <p:spPr/>
        <p:txBody>
          <a:bodyPr/>
          <a:lstStyle/>
          <a:p>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pPr>
              <a:defRPr/>
            </a:pPr>
            <a:fld id="{45302FC8-635F-4824-B976-88AADC4DE414}" type="datetime1">
              <a:rPr lang="da-DK" smtClean="0"/>
              <a:pPr>
                <a:defRPr/>
              </a:pPr>
              <a:t>18-01-2012</a:t>
            </a:fld>
            <a:endParaRPr lang="da-DK" dirty="0"/>
          </a:p>
        </p:txBody>
      </p:sp>
      <p:sp>
        <p:nvSpPr>
          <p:cNvPr id="5" name="Pladsholder til sidefod 4"/>
          <p:cNvSpPr>
            <a:spLocks noGrp="1"/>
          </p:cNvSpPr>
          <p:nvPr>
            <p:ph type="ftr" sz="quarter" idx="11"/>
          </p:nvPr>
        </p:nvSpPr>
        <p:spPr/>
        <p:txBody>
          <a:bodyPr/>
          <a:lstStyle/>
          <a:p>
            <a:pPr>
              <a:defRPr/>
            </a:pPr>
            <a:endParaRPr lang="da-DK" dirty="0"/>
          </a:p>
        </p:txBody>
      </p:sp>
      <p:sp>
        <p:nvSpPr>
          <p:cNvPr id="6" name="Pladsholder til diasnummer 5"/>
          <p:cNvSpPr>
            <a:spLocks noGrp="1"/>
          </p:cNvSpPr>
          <p:nvPr>
            <p:ph type="sldNum" sz="quarter" idx="12"/>
          </p:nvPr>
        </p:nvSpPr>
        <p:spPr/>
        <p:txBody>
          <a:bodyPr/>
          <a:lstStyle/>
          <a:p>
            <a:pPr>
              <a:defRPr/>
            </a:pPr>
            <a:fld id="{D92A6BD8-E6F8-40D7-A00C-5365FE0AC620}" type="slidenum">
              <a:rPr lang="da-DK" smtClean="0"/>
              <a:pPr>
                <a:defRPr/>
              </a:pPr>
              <a:t>‹nr.›</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pPr>
              <a:defRPr/>
            </a:pPr>
            <a:fld id="{B0467FFC-54BA-498A-B8FB-BB12B8367D8A}" type="datetime1">
              <a:rPr lang="da-DK" smtClean="0"/>
              <a:pPr>
                <a:defRPr/>
              </a:pPr>
              <a:t>18-01-2012</a:t>
            </a:fld>
            <a:endParaRPr lang="da-DK" dirty="0"/>
          </a:p>
        </p:txBody>
      </p:sp>
      <p:sp>
        <p:nvSpPr>
          <p:cNvPr id="5" name="Pladsholder til sidefod 4"/>
          <p:cNvSpPr>
            <a:spLocks noGrp="1"/>
          </p:cNvSpPr>
          <p:nvPr>
            <p:ph type="ftr" sz="quarter" idx="11"/>
          </p:nvPr>
        </p:nvSpPr>
        <p:spPr/>
        <p:txBody>
          <a:bodyPr/>
          <a:lstStyle/>
          <a:p>
            <a:pPr>
              <a:defRPr/>
            </a:pPr>
            <a:endParaRPr lang="da-DK" dirty="0"/>
          </a:p>
        </p:txBody>
      </p:sp>
      <p:sp>
        <p:nvSpPr>
          <p:cNvPr id="6" name="Pladsholder til diasnummer 5"/>
          <p:cNvSpPr>
            <a:spLocks noGrp="1"/>
          </p:cNvSpPr>
          <p:nvPr>
            <p:ph type="sldNum" sz="quarter" idx="12"/>
          </p:nvPr>
        </p:nvSpPr>
        <p:spPr/>
        <p:txBody>
          <a:bodyPr/>
          <a:lstStyle/>
          <a:p>
            <a:pPr>
              <a:defRPr/>
            </a:pPr>
            <a:fld id="{0BA2F8C2-4964-42AA-ACB7-63C0B6475CA1}" type="slidenum">
              <a:rPr lang="da-DK" smtClean="0"/>
              <a:pPr>
                <a:defRPr/>
              </a:pPr>
              <a:t>‹nr.›</a:t>
            </a:fld>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pPr>
              <a:defRPr/>
            </a:pPr>
            <a:fld id="{552F3CC9-EA91-43D6-AA87-661A6459675C}" type="datetime1">
              <a:rPr lang="da-DK" smtClean="0"/>
              <a:pPr>
                <a:defRPr/>
              </a:pPr>
              <a:t>18-01-2012</a:t>
            </a:fld>
            <a:endParaRPr lang="da-DK" dirty="0"/>
          </a:p>
        </p:txBody>
      </p:sp>
      <p:sp>
        <p:nvSpPr>
          <p:cNvPr id="6" name="Pladsholder til sidefod 5"/>
          <p:cNvSpPr>
            <a:spLocks noGrp="1"/>
          </p:cNvSpPr>
          <p:nvPr>
            <p:ph type="ftr" sz="quarter" idx="11"/>
          </p:nvPr>
        </p:nvSpPr>
        <p:spPr/>
        <p:txBody>
          <a:bodyPr/>
          <a:lstStyle/>
          <a:p>
            <a:pPr>
              <a:defRPr/>
            </a:pPr>
            <a:endParaRPr lang="da-DK" dirty="0"/>
          </a:p>
        </p:txBody>
      </p:sp>
      <p:sp>
        <p:nvSpPr>
          <p:cNvPr id="7" name="Pladsholder til diasnummer 6"/>
          <p:cNvSpPr>
            <a:spLocks noGrp="1"/>
          </p:cNvSpPr>
          <p:nvPr>
            <p:ph type="sldNum" sz="quarter" idx="12"/>
          </p:nvPr>
        </p:nvSpPr>
        <p:spPr/>
        <p:txBody>
          <a:bodyPr/>
          <a:lstStyle/>
          <a:p>
            <a:pPr>
              <a:defRPr/>
            </a:pPr>
            <a:fld id="{39F418DB-C94B-4DD5-B788-7CADCA1554EB}" type="slidenum">
              <a:rPr lang="da-DK" smtClean="0"/>
              <a:pPr>
                <a:defRPr/>
              </a:pPr>
              <a:t>‹nr.›</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pPr>
              <a:defRPr/>
            </a:pPr>
            <a:fld id="{D74821E3-6D8D-4577-B35C-52503CF564EA}" type="datetime1">
              <a:rPr lang="da-DK" smtClean="0"/>
              <a:pPr>
                <a:defRPr/>
              </a:pPr>
              <a:t>18-01-2012</a:t>
            </a:fld>
            <a:endParaRPr lang="da-DK" dirty="0"/>
          </a:p>
        </p:txBody>
      </p:sp>
      <p:sp>
        <p:nvSpPr>
          <p:cNvPr id="8" name="Pladsholder til sidefod 7"/>
          <p:cNvSpPr>
            <a:spLocks noGrp="1"/>
          </p:cNvSpPr>
          <p:nvPr>
            <p:ph type="ftr" sz="quarter" idx="11"/>
          </p:nvPr>
        </p:nvSpPr>
        <p:spPr/>
        <p:txBody>
          <a:bodyPr/>
          <a:lstStyle/>
          <a:p>
            <a:pPr>
              <a:defRPr/>
            </a:pPr>
            <a:endParaRPr lang="da-DK" dirty="0"/>
          </a:p>
        </p:txBody>
      </p:sp>
      <p:sp>
        <p:nvSpPr>
          <p:cNvPr id="9" name="Pladsholder til diasnummer 8"/>
          <p:cNvSpPr>
            <a:spLocks noGrp="1"/>
          </p:cNvSpPr>
          <p:nvPr>
            <p:ph type="sldNum" sz="quarter" idx="12"/>
          </p:nvPr>
        </p:nvSpPr>
        <p:spPr/>
        <p:txBody>
          <a:bodyPr/>
          <a:lstStyle/>
          <a:p>
            <a:pPr>
              <a:defRPr/>
            </a:pPr>
            <a:fld id="{24B04BBC-B3DD-41DF-ADD8-215F77AB143A}" type="slidenum">
              <a:rPr lang="da-DK" smtClean="0"/>
              <a:pPr>
                <a:defRPr/>
              </a:pPr>
              <a:t>‹nr.›</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pPr>
              <a:defRPr/>
            </a:pPr>
            <a:fld id="{E5031DE3-F43C-4B3F-828A-D3504D9631B0}" type="datetime1">
              <a:rPr lang="da-DK" smtClean="0"/>
              <a:pPr>
                <a:defRPr/>
              </a:pPr>
              <a:t>18-01-2012</a:t>
            </a:fld>
            <a:endParaRPr lang="da-DK" dirty="0"/>
          </a:p>
        </p:txBody>
      </p:sp>
      <p:sp>
        <p:nvSpPr>
          <p:cNvPr id="4" name="Pladsholder til sidefod 3"/>
          <p:cNvSpPr>
            <a:spLocks noGrp="1"/>
          </p:cNvSpPr>
          <p:nvPr>
            <p:ph type="ftr" sz="quarter" idx="11"/>
          </p:nvPr>
        </p:nvSpPr>
        <p:spPr/>
        <p:txBody>
          <a:bodyPr/>
          <a:lstStyle/>
          <a:p>
            <a:pPr>
              <a:defRPr/>
            </a:pPr>
            <a:endParaRPr lang="da-DK" dirty="0"/>
          </a:p>
        </p:txBody>
      </p:sp>
      <p:sp>
        <p:nvSpPr>
          <p:cNvPr id="5" name="Pladsholder til diasnummer 4"/>
          <p:cNvSpPr>
            <a:spLocks noGrp="1"/>
          </p:cNvSpPr>
          <p:nvPr>
            <p:ph type="sldNum" sz="quarter" idx="12"/>
          </p:nvPr>
        </p:nvSpPr>
        <p:spPr/>
        <p:txBody>
          <a:bodyPr/>
          <a:lstStyle/>
          <a:p>
            <a:pPr>
              <a:defRPr/>
            </a:pPr>
            <a:fld id="{D61640C6-A772-486D-869A-EDBF4E89B2EC}" type="slidenum">
              <a:rPr lang="da-DK" smtClean="0"/>
              <a:pPr>
                <a:defRPr/>
              </a:pPr>
              <a:t>‹nr.›</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defRPr/>
            </a:pPr>
            <a:fld id="{17B04C08-688F-4CFB-A79D-2E3FDDCF9F0B}" type="datetime1">
              <a:rPr lang="da-DK" smtClean="0"/>
              <a:pPr>
                <a:defRPr/>
              </a:pPr>
              <a:t>18-01-2012</a:t>
            </a:fld>
            <a:endParaRPr lang="da-DK" dirty="0"/>
          </a:p>
        </p:txBody>
      </p:sp>
      <p:sp>
        <p:nvSpPr>
          <p:cNvPr id="3" name="Pladsholder til sidefod 2"/>
          <p:cNvSpPr>
            <a:spLocks noGrp="1"/>
          </p:cNvSpPr>
          <p:nvPr>
            <p:ph type="ftr" sz="quarter" idx="11"/>
          </p:nvPr>
        </p:nvSpPr>
        <p:spPr/>
        <p:txBody>
          <a:bodyPr/>
          <a:lstStyle/>
          <a:p>
            <a:pPr>
              <a:defRPr/>
            </a:pPr>
            <a:endParaRPr lang="da-DK" dirty="0"/>
          </a:p>
        </p:txBody>
      </p:sp>
      <p:sp>
        <p:nvSpPr>
          <p:cNvPr id="4" name="Pladsholder til diasnummer 3"/>
          <p:cNvSpPr>
            <a:spLocks noGrp="1"/>
          </p:cNvSpPr>
          <p:nvPr>
            <p:ph type="sldNum" sz="quarter" idx="12"/>
          </p:nvPr>
        </p:nvSpPr>
        <p:spPr/>
        <p:txBody>
          <a:bodyPr/>
          <a:lstStyle/>
          <a:p>
            <a:pPr>
              <a:defRPr/>
            </a:pPr>
            <a:fld id="{7B9FAC6B-C5C1-43EA-98C7-C805704CCF7F}" type="slidenum">
              <a:rPr lang="da-DK" smtClean="0"/>
              <a:pPr>
                <a:defRPr/>
              </a:pPr>
              <a:t>‹nr.›</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pPr>
              <a:defRPr/>
            </a:pPr>
            <a:fld id="{BFA5209E-61EF-4D3B-A28E-D561409FE90F}" type="datetime1">
              <a:rPr lang="da-DK" smtClean="0"/>
              <a:pPr>
                <a:defRPr/>
              </a:pPr>
              <a:t>18-01-2012</a:t>
            </a:fld>
            <a:endParaRPr lang="da-DK" dirty="0"/>
          </a:p>
        </p:txBody>
      </p:sp>
      <p:sp>
        <p:nvSpPr>
          <p:cNvPr id="6" name="Pladsholder til sidefod 5"/>
          <p:cNvSpPr>
            <a:spLocks noGrp="1"/>
          </p:cNvSpPr>
          <p:nvPr>
            <p:ph type="ftr" sz="quarter" idx="11"/>
          </p:nvPr>
        </p:nvSpPr>
        <p:spPr/>
        <p:txBody>
          <a:bodyPr/>
          <a:lstStyle/>
          <a:p>
            <a:pPr>
              <a:defRPr/>
            </a:pPr>
            <a:endParaRPr lang="da-DK" dirty="0"/>
          </a:p>
        </p:txBody>
      </p:sp>
      <p:sp>
        <p:nvSpPr>
          <p:cNvPr id="7" name="Pladsholder til diasnummer 6"/>
          <p:cNvSpPr>
            <a:spLocks noGrp="1"/>
          </p:cNvSpPr>
          <p:nvPr>
            <p:ph type="sldNum" sz="quarter" idx="12"/>
          </p:nvPr>
        </p:nvSpPr>
        <p:spPr/>
        <p:txBody>
          <a:bodyPr/>
          <a:lstStyle/>
          <a:p>
            <a:pPr>
              <a:defRPr/>
            </a:pPr>
            <a:fld id="{506A4669-AC5E-4360-913C-B531E5F38D45}" type="slidenum">
              <a:rPr lang="da-DK" smtClean="0"/>
              <a:pPr>
                <a:defRPr/>
              </a:pPr>
              <a:t>‹nr.›</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pPr>
              <a:defRPr/>
            </a:pPr>
            <a:fld id="{91FE7F50-3791-4CAE-9CD0-B1D2CAFC0E11}" type="datetime1">
              <a:rPr lang="da-DK" smtClean="0"/>
              <a:pPr>
                <a:defRPr/>
              </a:pPr>
              <a:t>18-01-2012</a:t>
            </a:fld>
            <a:endParaRPr lang="da-DK" dirty="0"/>
          </a:p>
        </p:txBody>
      </p:sp>
      <p:sp>
        <p:nvSpPr>
          <p:cNvPr id="6" name="Pladsholder til sidefod 5"/>
          <p:cNvSpPr>
            <a:spLocks noGrp="1"/>
          </p:cNvSpPr>
          <p:nvPr>
            <p:ph type="ftr" sz="quarter" idx="11"/>
          </p:nvPr>
        </p:nvSpPr>
        <p:spPr/>
        <p:txBody>
          <a:bodyPr/>
          <a:lstStyle/>
          <a:p>
            <a:pPr>
              <a:defRPr/>
            </a:pPr>
            <a:endParaRPr lang="da-DK" dirty="0"/>
          </a:p>
        </p:txBody>
      </p:sp>
      <p:sp>
        <p:nvSpPr>
          <p:cNvPr id="7" name="Pladsholder til diasnummer 6"/>
          <p:cNvSpPr>
            <a:spLocks noGrp="1"/>
          </p:cNvSpPr>
          <p:nvPr>
            <p:ph type="sldNum" sz="quarter" idx="12"/>
          </p:nvPr>
        </p:nvSpPr>
        <p:spPr/>
        <p:txBody>
          <a:bodyPr/>
          <a:lstStyle/>
          <a:p>
            <a:pPr>
              <a:defRPr/>
            </a:pPr>
            <a:fld id="{74326556-3E0B-4F4A-85DE-3E2923890AE3}" type="slidenum">
              <a:rPr lang="da-DK" smtClean="0"/>
              <a:pPr>
                <a:defRPr/>
              </a:pPr>
              <a:t>‹nr.›</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1AF4A16-BF20-4EB8-9978-A8CEF0EF8404}" type="datetime1">
              <a:rPr lang="da-DK" smtClean="0"/>
              <a:pPr>
                <a:defRPr/>
              </a:pPr>
              <a:t>18-01-2012</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8580A7-1AC0-4B63-A1DF-F809C50D08B1}" type="slidenum">
              <a:rPr lang="da-DK" smtClean="0"/>
              <a:pPr>
                <a:defRPr/>
              </a:pPr>
              <a:t>‹nr.›</a:t>
            </a:fld>
            <a:endParaRPr lang="da-DK"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jpeg"/><Relationship Id="rId3" Type="http://schemas.openxmlformats.org/officeDocument/2006/relationships/image" Target="../media/image1.jpeg"/><Relationship Id="rId7" Type="http://schemas.openxmlformats.org/officeDocument/2006/relationships/image" Target="../media/image4.jpeg"/><Relationship Id="rId12" Type="http://schemas.openxmlformats.org/officeDocument/2006/relationships/image" Target="cid:image001.jpg@01CA2B0D.D492300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hyperlink" Target="http://www.esaars.dk/" TargetMode="External"/><Relationship Id="rId15" Type="http://schemas.openxmlformats.org/officeDocument/2006/relationships/image" Target="../media/image10.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hyperlink" Target="http://www.amunordjylland.d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www.praktikjagt.dk/"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www.praktikjagt.dk/"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vn@eucnord.d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el 1"/>
          <p:cNvSpPr>
            <a:spLocks noGrp="1"/>
          </p:cNvSpPr>
          <p:nvPr>
            <p:ph type="ctrTitle"/>
          </p:nvPr>
        </p:nvSpPr>
        <p:spPr>
          <a:xfrm>
            <a:off x="428625" y="285750"/>
            <a:ext cx="8572500" cy="1470025"/>
          </a:xfrm>
        </p:spPr>
        <p:txBody>
          <a:bodyPr/>
          <a:lstStyle/>
          <a:p>
            <a:pPr eaLnBrk="1" hangingPunct="1"/>
            <a:r>
              <a:rPr lang="da-DK" sz="2800" b="1" dirty="0" smtClean="0">
                <a:solidFill>
                  <a:srgbClr val="FF0000"/>
                </a:solidFill>
              </a:rPr>
              <a:t>Praktikpladsjagten, </a:t>
            </a:r>
            <a:r>
              <a:rPr lang="da-DK" sz="2800" b="1" dirty="0" smtClean="0">
                <a:solidFill>
                  <a:schemeClr val="tx2">
                    <a:lumMod val="60000"/>
                    <a:lumOff val="40000"/>
                  </a:schemeClr>
                </a:solidFill>
              </a:rPr>
              <a:t>UNI – C  praktikpladskampagne</a:t>
            </a:r>
            <a:r>
              <a:rPr lang="da-DK" sz="2800" dirty="0" smtClean="0"/>
              <a:t/>
            </a:r>
            <a:br>
              <a:rPr lang="da-DK" sz="2800" dirty="0" smtClean="0"/>
            </a:br>
            <a:r>
              <a:rPr lang="da-DK" sz="2800" dirty="0" smtClean="0"/>
              <a:t>Nordjyske Erhvervsskoler – Region Nordjylland</a:t>
            </a:r>
            <a:br>
              <a:rPr lang="da-DK" sz="2800" dirty="0" smtClean="0"/>
            </a:br>
            <a:r>
              <a:rPr lang="da-DK" sz="2800" dirty="0" smtClean="0"/>
              <a:t>Praktikpladsjagten – 2010</a:t>
            </a:r>
          </a:p>
        </p:txBody>
      </p:sp>
      <p:pic>
        <p:nvPicPr>
          <p:cNvPr id="2051" name="Billede 4" descr="frhs_jogo_rgb.jpg"/>
          <p:cNvPicPr>
            <a:picLocks noChangeAspect="1"/>
          </p:cNvPicPr>
          <p:nvPr/>
        </p:nvPicPr>
        <p:blipFill>
          <a:blip r:embed="rId3" cstate="print"/>
          <a:srcRect/>
          <a:stretch>
            <a:fillRect/>
          </a:stretch>
        </p:blipFill>
        <p:spPr bwMode="auto">
          <a:xfrm>
            <a:off x="5572125" y="2071688"/>
            <a:ext cx="1995488" cy="346075"/>
          </a:xfrm>
          <a:prstGeom prst="rect">
            <a:avLst/>
          </a:prstGeom>
          <a:noFill/>
          <a:ln w="9525">
            <a:noFill/>
            <a:miter lim="800000"/>
            <a:headEnd/>
            <a:tailEnd/>
          </a:ln>
        </p:spPr>
      </p:pic>
      <p:pic>
        <p:nvPicPr>
          <p:cNvPr id="2052" name="Picture 4" descr="http://www.eucnordvest.dk/setup/layout43/Logo.gif"/>
          <p:cNvPicPr>
            <a:picLocks noChangeAspect="1" noChangeArrowheads="1"/>
          </p:cNvPicPr>
          <p:nvPr/>
        </p:nvPicPr>
        <p:blipFill>
          <a:blip r:embed="rId4" cstate="print"/>
          <a:srcRect l="6865" b="9845"/>
          <a:stretch>
            <a:fillRect/>
          </a:stretch>
        </p:blipFill>
        <p:spPr bwMode="auto">
          <a:xfrm>
            <a:off x="428625" y="3071813"/>
            <a:ext cx="2368550" cy="785812"/>
          </a:xfrm>
          <a:prstGeom prst="rect">
            <a:avLst/>
          </a:prstGeom>
          <a:noFill/>
          <a:ln w="9525">
            <a:noFill/>
            <a:miter lim="800000"/>
            <a:headEnd/>
            <a:tailEnd/>
          </a:ln>
        </p:spPr>
      </p:pic>
      <p:pic>
        <p:nvPicPr>
          <p:cNvPr id="2053" name="Billede 8" descr="Erhversskolerne - Aars">
            <a:hlinkClick r:id="rId5"/>
          </p:cNvPr>
          <p:cNvPicPr>
            <a:picLocks noChangeAspect="1" noChangeArrowheads="1"/>
          </p:cNvPicPr>
          <p:nvPr/>
        </p:nvPicPr>
        <p:blipFill>
          <a:blip r:embed="rId6" cstate="print"/>
          <a:srcRect b="29630"/>
          <a:stretch>
            <a:fillRect/>
          </a:stretch>
        </p:blipFill>
        <p:spPr bwMode="auto">
          <a:xfrm>
            <a:off x="642938" y="5357813"/>
            <a:ext cx="2571750" cy="361950"/>
          </a:xfrm>
          <a:prstGeom prst="rect">
            <a:avLst/>
          </a:prstGeom>
          <a:noFill/>
          <a:ln w="9525">
            <a:noFill/>
            <a:miter lim="800000"/>
            <a:headEnd/>
            <a:tailEnd/>
          </a:ln>
        </p:spPr>
      </p:pic>
      <p:pic>
        <p:nvPicPr>
          <p:cNvPr id="2054" name="Billede 9" descr="logo.jpg"/>
          <p:cNvPicPr>
            <a:picLocks noChangeAspect="1"/>
          </p:cNvPicPr>
          <p:nvPr/>
        </p:nvPicPr>
        <p:blipFill>
          <a:blip r:embed="rId7" cstate="print"/>
          <a:srcRect b="36565"/>
          <a:stretch>
            <a:fillRect/>
          </a:stretch>
        </p:blipFill>
        <p:spPr bwMode="auto">
          <a:xfrm>
            <a:off x="2643188" y="1714500"/>
            <a:ext cx="1504950" cy="642938"/>
          </a:xfrm>
          <a:prstGeom prst="rect">
            <a:avLst/>
          </a:prstGeom>
          <a:noFill/>
          <a:ln w="9525">
            <a:noFill/>
            <a:miter lim="800000"/>
            <a:headEnd/>
            <a:tailEnd/>
          </a:ln>
        </p:spPr>
      </p:pic>
      <p:pic>
        <p:nvPicPr>
          <p:cNvPr id="2055" name="Picture 6"/>
          <p:cNvPicPr>
            <a:picLocks noChangeAspect="1" noChangeArrowheads="1"/>
          </p:cNvPicPr>
          <p:nvPr/>
        </p:nvPicPr>
        <p:blipFill>
          <a:blip r:embed="rId8" cstate="print"/>
          <a:srcRect/>
          <a:stretch>
            <a:fillRect/>
          </a:stretch>
        </p:blipFill>
        <p:spPr bwMode="auto">
          <a:xfrm>
            <a:off x="4000500" y="5072063"/>
            <a:ext cx="2185988" cy="771525"/>
          </a:xfrm>
          <a:prstGeom prst="rect">
            <a:avLst/>
          </a:prstGeom>
          <a:noFill/>
          <a:ln w="9525">
            <a:noFill/>
            <a:miter lim="800000"/>
            <a:headEnd/>
            <a:tailEnd/>
          </a:ln>
        </p:spPr>
      </p:pic>
      <p:pic>
        <p:nvPicPr>
          <p:cNvPr id="2056" name="Picture 7"/>
          <p:cNvPicPr>
            <a:picLocks noChangeAspect="1" noChangeArrowheads="1"/>
          </p:cNvPicPr>
          <p:nvPr/>
        </p:nvPicPr>
        <p:blipFill>
          <a:blip r:embed="rId9" cstate="print"/>
          <a:srcRect l="37468" t="18130" r="38217" b="72888"/>
          <a:stretch>
            <a:fillRect/>
          </a:stretch>
        </p:blipFill>
        <p:spPr bwMode="auto">
          <a:xfrm>
            <a:off x="6000750" y="3929063"/>
            <a:ext cx="3005138" cy="692150"/>
          </a:xfrm>
          <a:prstGeom prst="rect">
            <a:avLst/>
          </a:prstGeom>
          <a:noFill/>
          <a:ln w="9525">
            <a:noFill/>
            <a:miter lim="800000"/>
            <a:headEnd/>
            <a:tailEnd/>
          </a:ln>
        </p:spPr>
      </p:pic>
      <p:pic>
        <p:nvPicPr>
          <p:cNvPr id="2057" name="Picture 9" descr="http://nordjylland-info.dk/images/map.gif"/>
          <p:cNvPicPr>
            <a:picLocks noChangeAspect="1" noChangeArrowheads="1"/>
          </p:cNvPicPr>
          <p:nvPr/>
        </p:nvPicPr>
        <p:blipFill>
          <a:blip r:embed="rId10" cstate="print"/>
          <a:srcRect/>
          <a:stretch>
            <a:fillRect/>
          </a:stretch>
        </p:blipFill>
        <p:spPr bwMode="auto">
          <a:xfrm>
            <a:off x="2643188" y="2571750"/>
            <a:ext cx="3559175" cy="2500313"/>
          </a:xfrm>
          <a:prstGeom prst="rect">
            <a:avLst/>
          </a:prstGeom>
          <a:noFill/>
          <a:ln w="9525">
            <a:noFill/>
            <a:miter lim="800000"/>
            <a:headEnd/>
            <a:tailEnd/>
          </a:ln>
        </p:spPr>
      </p:pic>
      <p:cxnSp>
        <p:nvCxnSpPr>
          <p:cNvPr id="17" name="Lige pilforbindelse 16"/>
          <p:cNvCxnSpPr/>
          <p:nvPr/>
        </p:nvCxnSpPr>
        <p:spPr>
          <a:xfrm rot="16200000" flipH="1">
            <a:off x="3607594" y="2607469"/>
            <a:ext cx="1214438" cy="11430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8" name="Lige pilforbindelse 17"/>
          <p:cNvCxnSpPr/>
          <p:nvPr/>
        </p:nvCxnSpPr>
        <p:spPr>
          <a:xfrm rot="10800000" flipV="1">
            <a:off x="5286375" y="2571750"/>
            <a:ext cx="1143000" cy="64293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3" name="Lige pilforbindelse 22"/>
          <p:cNvCxnSpPr/>
          <p:nvPr/>
        </p:nvCxnSpPr>
        <p:spPr>
          <a:xfrm rot="10800000">
            <a:off x="4929188" y="3357563"/>
            <a:ext cx="1500187"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6" name="Lige pilforbindelse 25"/>
          <p:cNvCxnSpPr/>
          <p:nvPr/>
        </p:nvCxnSpPr>
        <p:spPr>
          <a:xfrm rot="10800000">
            <a:off x="4857750" y="4000500"/>
            <a:ext cx="1357313" cy="28575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9" name="Lige pilforbindelse 28"/>
          <p:cNvCxnSpPr/>
          <p:nvPr/>
        </p:nvCxnSpPr>
        <p:spPr>
          <a:xfrm rot="10800000">
            <a:off x="4857750" y="4000500"/>
            <a:ext cx="1500188" cy="893763"/>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3" name="Lige pilforbindelse 32"/>
          <p:cNvCxnSpPr/>
          <p:nvPr/>
        </p:nvCxnSpPr>
        <p:spPr>
          <a:xfrm rot="16200000" flipV="1">
            <a:off x="4536282" y="4822031"/>
            <a:ext cx="571500" cy="35718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6" name="Lige pilforbindelse 35"/>
          <p:cNvCxnSpPr/>
          <p:nvPr/>
        </p:nvCxnSpPr>
        <p:spPr>
          <a:xfrm flipV="1">
            <a:off x="1785938" y="4357688"/>
            <a:ext cx="2500312" cy="85725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41" name="Lige pilforbindelse 40"/>
          <p:cNvCxnSpPr/>
          <p:nvPr/>
        </p:nvCxnSpPr>
        <p:spPr>
          <a:xfrm>
            <a:off x="2643188" y="3500438"/>
            <a:ext cx="1000125" cy="71437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pic>
        <p:nvPicPr>
          <p:cNvPr id="2066" name="Billede 19" descr="cid:image001.jpg@01CA2B0D.D4923000"/>
          <p:cNvPicPr>
            <a:picLocks noChangeAspect="1" noChangeArrowheads="1"/>
          </p:cNvPicPr>
          <p:nvPr/>
        </p:nvPicPr>
        <p:blipFill>
          <a:blip r:embed="rId11" r:link="rId12" cstate="print"/>
          <a:srcRect/>
          <a:stretch>
            <a:fillRect/>
          </a:stretch>
        </p:blipFill>
        <p:spPr bwMode="auto">
          <a:xfrm>
            <a:off x="6500813" y="4643438"/>
            <a:ext cx="2127250" cy="642937"/>
          </a:xfrm>
          <a:prstGeom prst="rect">
            <a:avLst/>
          </a:prstGeom>
          <a:noFill/>
          <a:ln w="9525">
            <a:noFill/>
            <a:miter lim="800000"/>
            <a:headEnd/>
            <a:tailEnd/>
          </a:ln>
        </p:spPr>
      </p:pic>
      <p:pic>
        <p:nvPicPr>
          <p:cNvPr id="2067" name="Billede 21" descr="http://www.eucnord.dk/OmEUCNord/Hvem/PublishingImages/euc_nord_4f_72dpi.jpg"/>
          <p:cNvPicPr>
            <a:picLocks noChangeAspect="1" noChangeArrowheads="1"/>
          </p:cNvPicPr>
          <p:nvPr/>
        </p:nvPicPr>
        <p:blipFill>
          <a:blip r:embed="rId13" cstate="print"/>
          <a:srcRect/>
          <a:stretch>
            <a:fillRect/>
          </a:stretch>
        </p:blipFill>
        <p:spPr bwMode="auto">
          <a:xfrm>
            <a:off x="6500813" y="2928938"/>
            <a:ext cx="2247900" cy="714375"/>
          </a:xfrm>
          <a:prstGeom prst="rect">
            <a:avLst/>
          </a:prstGeom>
          <a:noFill/>
          <a:ln w="9525">
            <a:noFill/>
            <a:miter lim="800000"/>
            <a:headEnd/>
            <a:tailEnd/>
          </a:ln>
        </p:spPr>
      </p:pic>
      <p:pic>
        <p:nvPicPr>
          <p:cNvPr id="2068" name="Picture 21" descr="AMU Nordjylland">
            <a:hlinkClick r:id="rId14"/>
          </p:cNvPr>
          <p:cNvPicPr>
            <a:picLocks noChangeAspect="1" noChangeArrowheads="1"/>
          </p:cNvPicPr>
          <p:nvPr/>
        </p:nvPicPr>
        <p:blipFill>
          <a:blip r:embed="rId15" cstate="print"/>
          <a:srcRect/>
          <a:stretch>
            <a:fillRect/>
          </a:stretch>
        </p:blipFill>
        <p:spPr bwMode="auto">
          <a:xfrm>
            <a:off x="857250" y="2428875"/>
            <a:ext cx="2219325" cy="647700"/>
          </a:xfrm>
          <a:prstGeom prst="rect">
            <a:avLst/>
          </a:prstGeom>
          <a:noFill/>
          <a:ln w="9525">
            <a:noFill/>
            <a:miter lim="800000"/>
            <a:headEnd/>
            <a:tailEnd/>
          </a:ln>
        </p:spPr>
      </p:pic>
      <p:cxnSp>
        <p:nvCxnSpPr>
          <p:cNvPr id="21" name="Lige pilforbindelse 20"/>
          <p:cNvCxnSpPr/>
          <p:nvPr/>
        </p:nvCxnSpPr>
        <p:spPr>
          <a:xfrm>
            <a:off x="3071813" y="2928938"/>
            <a:ext cx="1785937" cy="11430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2" name="Pladsholder til diasnummer 21"/>
          <p:cNvSpPr>
            <a:spLocks noGrp="1"/>
          </p:cNvSpPr>
          <p:nvPr>
            <p:ph type="sldNum" sz="quarter" idx="12"/>
          </p:nvPr>
        </p:nvSpPr>
        <p:spPr/>
        <p:txBody>
          <a:bodyPr/>
          <a:lstStyle/>
          <a:p>
            <a:pPr>
              <a:defRPr/>
            </a:pPr>
            <a:fld id="{19407C7A-9BEF-4637-8D26-A6D43210E5AB}" type="slidenum">
              <a:rPr lang="da-DK" smtClean="0"/>
              <a:pPr>
                <a:defRPr/>
              </a:pPr>
              <a:t>1</a:t>
            </a:fld>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idx="1"/>
          </p:nvPr>
        </p:nvSpPr>
        <p:spPr/>
        <p:txBody>
          <a:bodyPr>
            <a:normAutofit/>
          </a:bodyPr>
          <a:lstStyle/>
          <a:p>
            <a:r>
              <a:rPr sz="2400" dirty="0" smtClean="0">
                <a:latin typeface="Calibri" pitchFamily="34" charset="0"/>
                <a:cs typeface="Calibri" pitchFamily="34" charset="0"/>
              </a:rPr>
              <a:t>At overbevise flest mulige virksomheder om, at det  kan </a:t>
            </a:r>
            <a:r>
              <a:rPr sz="2400" b="1" dirty="0" smtClean="0">
                <a:latin typeface="Calibri" pitchFamily="34" charset="0"/>
                <a:cs typeface="Calibri" pitchFamily="34" charset="0"/>
              </a:rPr>
              <a:t>betale sig at ansætte en elev. </a:t>
            </a:r>
          </a:p>
          <a:p>
            <a:endParaRPr sz="2400" dirty="0" smtClean="0">
              <a:latin typeface="Calibri" pitchFamily="34" charset="0"/>
              <a:cs typeface="Calibri" pitchFamily="34" charset="0"/>
            </a:endParaRPr>
          </a:p>
          <a:p>
            <a:r>
              <a:rPr sz="2400" b="1" dirty="0" smtClean="0">
                <a:latin typeface="Calibri" pitchFamily="34" charset="0"/>
                <a:cs typeface="Calibri" pitchFamily="34" charset="0"/>
              </a:rPr>
              <a:t>Argumentationen bag </a:t>
            </a:r>
            <a:r>
              <a:rPr sz="2400" dirty="0" smtClean="0">
                <a:latin typeface="Calibri" pitchFamily="34" charset="0"/>
                <a:cs typeface="Calibri" pitchFamily="34" charset="0"/>
              </a:rPr>
              <a:t>er, at elever er teknologistærke, de brænder for deres fag, de er fagligt dygtige </a:t>
            </a:r>
            <a:r>
              <a:rPr lang="da-DK" sz="2400" dirty="0" smtClean="0">
                <a:latin typeface="Calibri" pitchFamily="34" charset="0"/>
                <a:cs typeface="Calibri" pitchFamily="34" charset="0"/>
              </a:rPr>
              <a:t>–</a:t>
            </a:r>
            <a:r>
              <a:rPr sz="2400" dirty="0" smtClean="0">
                <a:latin typeface="Calibri" pitchFamily="34" charset="0"/>
                <a:cs typeface="Calibri" pitchFamily="34" charset="0"/>
              </a:rPr>
              <a:t> og de gør mere end det forventes. </a:t>
            </a:r>
          </a:p>
          <a:p>
            <a:endParaRPr sz="2400" dirty="0" smtClean="0">
              <a:latin typeface="Calibri" pitchFamily="34" charset="0"/>
              <a:cs typeface="Calibri" pitchFamily="34" charset="0"/>
            </a:endParaRPr>
          </a:p>
          <a:p>
            <a:r>
              <a:rPr sz="2400" dirty="0" smtClean="0">
                <a:latin typeface="Calibri" pitchFamily="34" charset="0"/>
                <a:cs typeface="Calibri" pitchFamily="34" charset="0"/>
              </a:rPr>
              <a:t>Samtidig skal kampagnen </a:t>
            </a:r>
            <a:r>
              <a:rPr sz="2400" b="1" dirty="0" smtClean="0">
                <a:latin typeface="Calibri" pitchFamily="34" charset="0"/>
                <a:cs typeface="Calibri" pitchFamily="34" charset="0"/>
              </a:rPr>
              <a:t>overbevise virksomhederne </a:t>
            </a:r>
            <a:r>
              <a:rPr sz="2400" dirty="0" smtClean="0">
                <a:latin typeface="Calibri" pitchFamily="34" charset="0"/>
                <a:cs typeface="Calibri" pitchFamily="34" charset="0"/>
              </a:rPr>
              <a:t>om, at ansættelse af en elev kræver en lille indsats sammenlignet med udbyttet </a:t>
            </a:r>
            <a:r>
              <a:rPr lang="da-DK" sz="2400" dirty="0" smtClean="0">
                <a:latin typeface="Calibri" pitchFamily="34" charset="0"/>
                <a:cs typeface="Calibri" pitchFamily="34" charset="0"/>
              </a:rPr>
              <a:t>–</a:t>
            </a:r>
            <a:r>
              <a:rPr sz="2400" dirty="0" smtClean="0">
                <a:latin typeface="Calibri" pitchFamily="34" charset="0"/>
                <a:cs typeface="Calibri" pitchFamily="34" charset="0"/>
              </a:rPr>
              <a:t> investering i fremtiden</a:t>
            </a:r>
            <a:endParaRPr lang="da-DK" sz="2400" dirty="0">
              <a:latin typeface="Calibri" pitchFamily="34" charset="0"/>
              <a:cs typeface="Calibri" pitchFamily="34" charset="0"/>
            </a:endParaRPr>
          </a:p>
        </p:txBody>
      </p:sp>
      <p:sp>
        <p:nvSpPr>
          <p:cNvPr id="3" name="Titel 2"/>
          <p:cNvSpPr>
            <a:spLocks noGrp="1"/>
          </p:cNvSpPr>
          <p:nvPr>
            <p:ph type="title"/>
          </p:nvPr>
        </p:nvSpPr>
        <p:spPr/>
        <p:txBody>
          <a:bodyPr>
            <a:normAutofit/>
          </a:bodyPr>
          <a:lstStyle/>
          <a:p>
            <a:r>
              <a:rPr lang="da-DK" sz="2800" b="1" dirty="0" smtClean="0">
                <a:solidFill>
                  <a:srgbClr val="FF0000"/>
                </a:solidFill>
              </a:rPr>
              <a:t>Praktikpladsjagten, </a:t>
            </a:r>
            <a:r>
              <a:rPr lang="da-DK" sz="2800" b="1" dirty="0" smtClean="0">
                <a:solidFill>
                  <a:schemeClr val="tx2">
                    <a:lumMod val="60000"/>
                    <a:lumOff val="40000"/>
                  </a:schemeClr>
                </a:solidFill>
              </a:rPr>
              <a:t>UNI – C  praktikpladskampagne</a:t>
            </a:r>
            <a:r>
              <a:rPr lang="da-DK" sz="2800" dirty="0" smtClean="0"/>
              <a:t/>
            </a:r>
            <a:br>
              <a:rPr lang="da-DK" sz="2800" dirty="0" smtClean="0"/>
            </a:br>
            <a:r>
              <a:rPr sz="2800" dirty="0" smtClean="0">
                <a:latin typeface="Calibri" pitchFamily="34" charset="0"/>
                <a:cs typeface="Calibri" pitchFamily="34" charset="0"/>
              </a:rPr>
              <a:t>Opgave</a:t>
            </a:r>
            <a:endParaRPr lang="da-DK" sz="2800" dirty="0">
              <a:latin typeface="Calibri" pitchFamily="34" charset="0"/>
              <a:cs typeface="Calibri" pitchFamily="34" charset="0"/>
            </a:endParaRPr>
          </a:p>
        </p:txBody>
      </p:sp>
      <p:sp>
        <p:nvSpPr>
          <p:cNvPr id="4" name="Pladsholder til diasnummer 3"/>
          <p:cNvSpPr>
            <a:spLocks noGrp="1"/>
          </p:cNvSpPr>
          <p:nvPr>
            <p:ph type="sldNum" sz="quarter" idx="11"/>
          </p:nvPr>
        </p:nvSpPr>
        <p:spPr/>
        <p:txBody>
          <a:bodyPr/>
          <a:lstStyle/>
          <a:p>
            <a:pPr algn="r"/>
            <a:fld id="{D4C49B74-5DB2-4B03-B1D2-7F6A3C51C318}" type="slidenum">
              <a:rPr lang="da-DK" smtClean="0"/>
              <a:pPr algn="r"/>
              <a:t>10</a:t>
            </a:fld>
            <a:endParaRPr lang="da-D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idx="1"/>
          </p:nvPr>
        </p:nvSpPr>
        <p:spPr/>
        <p:txBody>
          <a:bodyPr>
            <a:normAutofit fontScale="92500" lnSpcReduction="20000"/>
          </a:bodyPr>
          <a:lstStyle/>
          <a:p>
            <a:pPr>
              <a:buNone/>
            </a:pPr>
            <a:r>
              <a:rPr sz="2200" dirty="0" smtClean="0">
                <a:latin typeface="Calibri" pitchFamily="34" charset="0"/>
                <a:cs typeface="Calibri" pitchFamily="34" charset="0"/>
              </a:rPr>
              <a:t>Juni</a:t>
            </a:r>
          </a:p>
          <a:p>
            <a:r>
              <a:rPr sz="2200" b="1" dirty="0" smtClean="0">
                <a:latin typeface="Calibri" pitchFamily="34" charset="0"/>
                <a:cs typeface="Calibri" pitchFamily="34" charset="0"/>
              </a:rPr>
              <a:t>Visuel identitet </a:t>
            </a:r>
          </a:p>
          <a:p>
            <a:pPr lvl="1"/>
            <a:r>
              <a:rPr sz="2200" dirty="0" smtClean="0">
                <a:latin typeface="Calibri" pitchFamily="34" charset="0"/>
                <a:cs typeface="Calibri" pitchFamily="34" charset="0"/>
              </a:rPr>
              <a:t>Skal sikre genkendelighed og professionalisme i kampagnen</a:t>
            </a:r>
          </a:p>
          <a:p>
            <a:endParaRPr sz="2200" b="1" dirty="0" smtClean="0">
              <a:latin typeface="Calibri" pitchFamily="34" charset="0"/>
              <a:cs typeface="Calibri" pitchFamily="34" charset="0"/>
            </a:endParaRPr>
          </a:p>
          <a:p>
            <a:r>
              <a:rPr sz="2200" b="1" dirty="0" smtClean="0">
                <a:latin typeface="Calibri" pitchFamily="34" charset="0"/>
                <a:cs typeface="Calibri" pitchFamily="34" charset="0"/>
              </a:rPr>
              <a:t>Brev med gimmick (karsebrev)</a:t>
            </a:r>
          </a:p>
          <a:p>
            <a:pPr lvl="1"/>
            <a:r>
              <a:rPr lang="da-DK" sz="2200" dirty="0" smtClean="0">
                <a:latin typeface="Calibri" pitchFamily="34" charset="0"/>
                <a:cs typeface="Calibri" pitchFamily="34" charset="0"/>
              </a:rPr>
              <a:t>I</a:t>
            </a:r>
            <a:r>
              <a:rPr sz="2200" dirty="0" smtClean="0">
                <a:latin typeface="Calibri" pitchFamily="34" charset="0"/>
                <a:cs typeface="Calibri" pitchFamily="34" charset="0"/>
              </a:rPr>
              <a:t>ndleder kampagnen ved at gøre opmærksom </a:t>
            </a:r>
            <a:r>
              <a:rPr sz="2200" dirty="0" err="1" smtClean="0">
                <a:latin typeface="Calibri" pitchFamily="34" charset="0"/>
                <a:cs typeface="Calibri" pitchFamily="34" charset="0"/>
              </a:rPr>
              <a:t>på</a:t>
            </a:r>
            <a:r>
              <a:rPr sz="2200" dirty="0" smtClean="0">
                <a:latin typeface="Calibri" pitchFamily="34" charset="0"/>
                <a:cs typeface="Calibri" pitchFamily="34" charset="0"/>
              </a:rPr>
              <a:t> </a:t>
            </a:r>
            <a:r>
              <a:rPr sz="2200" dirty="0" err="1" smtClean="0">
                <a:latin typeface="Calibri" pitchFamily="34" charset="0"/>
                <a:cs typeface="Calibri" pitchFamily="34" charset="0"/>
              </a:rPr>
              <a:t>kontant</a:t>
            </a:r>
            <a:r>
              <a:rPr sz="2200" dirty="0" smtClean="0">
                <a:latin typeface="Calibri" pitchFamily="34" charset="0"/>
                <a:cs typeface="Calibri" pitchFamily="34" charset="0"/>
              </a:rPr>
              <a:t> bonus og efterårets opsøgende kontakt. Karsen skal medvirke til, at brevet ikke drukner i mængden.</a:t>
            </a:r>
          </a:p>
          <a:p>
            <a:pPr lvl="1">
              <a:buNone/>
            </a:pPr>
            <a:endParaRPr sz="2200" dirty="0" smtClean="0">
              <a:latin typeface="Calibri" pitchFamily="34" charset="0"/>
              <a:cs typeface="Calibri" pitchFamily="34" charset="0"/>
            </a:endParaRPr>
          </a:p>
          <a:p>
            <a:r>
              <a:rPr sz="2200" b="1" dirty="0" smtClean="0">
                <a:latin typeface="Calibri" pitchFamily="34" charset="0"/>
                <a:cs typeface="Calibri" pitchFamily="34" charset="0"/>
              </a:rPr>
              <a:t>Kvik-guide </a:t>
            </a:r>
          </a:p>
          <a:p>
            <a:pPr lvl="1"/>
            <a:r>
              <a:rPr sz="2200" dirty="0" smtClean="0">
                <a:latin typeface="Calibri" pitchFamily="34" charset="0"/>
                <a:cs typeface="Calibri" pitchFamily="34" charset="0"/>
              </a:rPr>
              <a:t>Skal vise hvor let det er at ansætte en elev - og støtte konsulenterne ved opsøgende kontakt.</a:t>
            </a:r>
          </a:p>
          <a:p>
            <a:pPr lvl="1"/>
            <a:endParaRPr sz="2200" dirty="0" smtClean="0">
              <a:latin typeface="Calibri" pitchFamily="34" charset="0"/>
              <a:cs typeface="Calibri" pitchFamily="34" charset="0"/>
            </a:endParaRPr>
          </a:p>
          <a:p>
            <a:r>
              <a:rPr sz="2200" b="1" dirty="0" smtClean="0">
                <a:latin typeface="Calibri" pitchFamily="34" charset="0"/>
                <a:cs typeface="Calibri" pitchFamily="34" charset="0"/>
              </a:rPr>
              <a:t>Budskabsfolder + pressestrategi </a:t>
            </a:r>
          </a:p>
          <a:p>
            <a:pPr lvl="1"/>
            <a:r>
              <a:rPr sz="2200" dirty="0" smtClean="0">
                <a:latin typeface="Calibri" pitchFamily="34" charset="0"/>
                <a:cs typeface="Calibri" pitchFamily="34" charset="0"/>
              </a:rPr>
              <a:t>Hjælpeværktøj til alle, der har udtaleansvar </a:t>
            </a:r>
          </a:p>
          <a:p>
            <a:pPr lvl="1"/>
            <a:endParaRPr sz="1400" dirty="0" smtClean="0">
              <a:latin typeface="Garamond" pitchFamily="18" charset="0"/>
            </a:endParaRPr>
          </a:p>
          <a:p>
            <a:endParaRPr lang="da-DK" sz="1800" dirty="0">
              <a:latin typeface="Garamond" pitchFamily="18" charset="0"/>
            </a:endParaRPr>
          </a:p>
        </p:txBody>
      </p:sp>
      <p:sp>
        <p:nvSpPr>
          <p:cNvPr id="3" name="Titel 2"/>
          <p:cNvSpPr>
            <a:spLocks noGrp="1"/>
          </p:cNvSpPr>
          <p:nvPr>
            <p:ph type="title"/>
          </p:nvPr>
        </p:nvSpPr>
        <p:spPr>
          <a:xfrm>
            <a:off x="457200" y="285736"/>
            <a:ext cx="8229600" cy="1143000"/>
          </a:xfrm>
        </p:spPr>
        <p:txBody>
          <a:bodyPr>
            <a:normAutofit/>
          </a:bodyPr>
          <a:lstStyle/>
          <a:p>
            <a:r>
              <a:rPr lang="da-DK" sz="2800" b="1" dirty="0" smtClean="0">
                <a:solidFill>
                  <a:srgbClr val="FF0000"/>
                </a:solidFill>
              </a:rPr>
              <a:t>Praktikpladsjagten, </a:t>
            </a:r>
            <a:r>
              <a:rPr lang="da-DK" sz="2800" b="1" dirty="0" smtClean="0">
                <a:solidFill>
                  <a:schemeClr val="tx2">
                    <a:lumMod val="60000"/>
                    <a:lumOff val="40000"/>
                  </a:schemeClr>
                </a:solidFill>
              </a:rPr>
              <a:t>UNI – C  praktikpladskampagne</a:t>
            </a:r>
            <a:r>
              <a:rPr lang="da-DK" sz="2800" dirty="0" smtClean="0"/>
              <a:t/>
            </a:r>
            <a:br>
              <a:rPr lang="da-DK" sz="2800" dirty="0" smtClean="0"/>
            </a:br>
            <a:r>
              <a:rPr sz="2800" dirty="0" smtClean="0">
                <a:latin typeface="Calibri" pitchFamily="34" charset="0"/>
                <a:cs typeface="Calibri" pitchFamily="34" charset="0"/>
              </a:rPr>
              <a:t>Kampagne-elementer</a:t>
            </a:r>
            <a:endParaRPr lang="da-DK" sz="2800" dirty="0">
              <a:latin typeface="Calibri" pitchFamily="34" charset="0"/>
              <a:cs typeface="Calibri" pitchFamily="34" charset="0"/>
            </a:endParaRPr>
          </a:p>
        </p:txBody>
      </p:sp>
      <p:sp>
        <p:nvSpPr>
          <p:cNvPr id="4" name="Tekstboks 3"/>
          <p:cNvSpPr txBox="1"/>
          <p:nvPr/>
        </p:nvSpPr>
        <p:spPr>
          <a:xfrm>
            <a:off x="5000628" y="161488"/>
            <a:ext cx="5500726" cy="338554"/>
          </a:xfrm>
          <a:prstGeom prst="rect">
            <a:avLst/>
          </a:prstGeom>
          <a:noFill/>
        </p:spPr>
        <p:txBody>
          <a:bodyPr wrap="square" rtlCol="0">
            <a:spAutoFit/>
          </a:bodyPr>
          <a:lstStyle/>
          <a:p>
            <a:r>
              <a:rPr lang="da-DK" sz="1600" dirty="0" smtClean="0"/>
              <a:t>Praktikpladskampagne – status 4. juni 2010</a:t>
            </a:r>
            <a:endParaRPr lang="da-DK" sz="1600" dirty="0"/>
          </a:p>
        </p:txBody>
      </p:sp>
      <p:sp>
        <p:nvSpPr>
          <p:cNvPr id="5" name="Pladsholder til diasnummer 4"/>
          <p:cNvSpPr>
            <a:spLocks noGrp="1"/>
          </p:cNvSpPr>
          <p:nvPr>
            <p:ph type="sldNum" sz="quarter" idx="11"/>
          </p:nvPr>
        </p:nvSpPr>
        <p:spPr/>
        <p:txBody>
          <a:bodyPr/>
          <a:lstStyle/>
          <a:p>
            <a:pPr algn="r"/>
            <a:fld id="{D4C49B74-5DB2-4B03-B1D2-7F6A3C51C318}" type="slidenum">
              <a:rPr lang="da-DK" smtClean="0"/>
              <a:pPr algn="r"/>
              <a:t>11</a:t>
            </a:fld>
            <a:endParaRPr lang="da-D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32" y="1357322"/>
            <a:ext cx="9143968" cy="5500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bg1"/>
              </a:solidFill>
            </a:endParaRPr>
          </a:p>
        </p:txBody>
      </p:sp>
      <p:pic>
        <p:nvPicPr>
          <p:cNvPr id="1026" name="Picture 2"/>
          <p:cNvPicPr>
            <a:picLocks noChangeAspect="1" noChangeArrowheads="1"/>
          </p:cNvPicPr>
          <p:nvPr/>
        </p:nvPicPr>
        <p:blipFill>
          <a:blip r:embed="rId2" cstate="print"/>
          <a:srcRect l="5287" t="18229" r="5519" b="10590"/>
          <a:stretch>
            <a:fillRect/>
          </a:stretch>
        </p:blipFill>
        <p:spPr bwMode="auto">
          <a:xfrm>
            <a:off x="5214942" y="1446455"/>
            <a:ext cx="2238109" cy="1339603"/>
          </a:xfrm>
          <a:prstGeom prst="rect">
            <a:avLst/>
          </a:prstGeom>
          <a:noFill/>
          <a:ln w="9525">
            <a:noFill/>
            <a:miter lim="800000"/>
            <a:headEnd/>
            <a:tailEnd/>
          </a:ln>
          <a:effectLst/>
        </p:spPr>
      </p:pic>
      <p:sp>
        <p:nvSpPr>
          <p:cNvPr id="6" name="Rektangel 5"/>
          <p:cNvSpPr/>
          <p:nvPr/>
        </p:nvSpPr>
        <p:spPr>
          <a:xfrm>
            <a:off x="7500958" y="6500834"/>
            <a:ext cx="785818" cy="357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Tekstboks 7"/>
          <p:cNvSpPr txBox="1"/>
          <p:nvPr/>
        </p:nvSpPr>
        <p:spPr>
          <a:xfrm>
            <a:off x="500034" y="2265376"/>
            <a:ext cx="8215370" cy="5878532"/>
          </a:xfrm>
          <a:prstGeom prst="rect">
            <a:avLst/>
          </a:prstGeom>
          <a:noFill/>
        </p:spPr>
        <p:txBody>
          <a:bodyPr wrap="square" numCol="2" rtlCol="0">
            <a:spAutoFit/>
          </a:bodyPr>
          <a:lstStyle/>
          <a:p>
            <a:r>
              <a:rPr lang="da-DK" sz="1100" b="1" dirty="0" smtClean="0">
                <a:latin typeface="Garamond" pitchFamily="18" charset="0"/>
              </a:rPr>
              <a:t>Med en tot vat, en håndfuld frø og lidt vand er I formentlig ikke i tvivl om, at I kan få karse til at spire, så det kan bruges som delikat, grønt drys på smørrebrød. </a:t>
            </a:r>
            <a:endParaRPr lang="da-DK" sz="1100" dirty="0" smtClean="0">
              <a:latin typeface="Garamond" pitchFamily="18" charset="0"/>
            </a:endParaRPr>
          </a:p>
          <a:p>
            <a:r>
              <a:rPr lang="da-DK" sz="1100" b="1" dirty="0" smtClean="0">
                <a:latin typeface="Garamond" pitchFamily="18" charset="0"/>
              </a:rPr>
              <a:t> </a:t>
            </a:r>
            <a:endParaRPr lang="da-DK" sz="1100" dirty="0" smtClean="0">
              <a:latin typeface="Garamond" pitchFamily="18" charset="0"/>
            </a:endParaRPr>
          </a:p>
          <a:p>
            <a:r>
              <a:rPr lang="da-DK" sz="1100" b="1" dirty="0" smtClean="0">
                <a:latin typeface="Garamond" pitchFamily="18" charset="0"/>
              </a:rPr>
              <a:t>Men vidste I, at I med en godkendelse og en uddannelsesaftale på samme måde kan hjælpe erhvervsskolernes elever med at spire - og dermed være med til at sikre fremtidens arbejdskraft? Lige nu mangler XXXX elever en praktikplads. Her kan I gøre en forskel. </a:t>
            </a:r>
            <a:endParaRPr lang="da-DK" sz="1100" dirty="0" smtClean="0">
              <a:latin typeface="Garamond" pitchFamily="18" charset="0"/>
            </a:endParaRPr>
          </a:p>
          <a:p>
            <a:r>
              <a:rPr lang="da-DK" sz="1100" b="1" dirty="0" smtClean="0">
                <a:latin typeface="Garamond" pitchFamily="18" charset="0"/>
              </a:rPr>
              <a:t> </a:t>
            </a:r>
            <a:endParaRPr lang="da-DK" sz="1100" dirty="0" smtClean="0">
              <a:latin typeface="Garamond" pitchFamily="18" charset="0"/>
            </a:endParaRPr>
          </a:p>
          <a:p>
            <a:r>
              <a:rPr lang="da-DK" sz="1100" dirty="0" smtClean="0">
                <a:latin typeface="Garamond" pitchFamily="18" charset="0"/>
              </a:rPr>
              <a:t>Mens karse får næring fra sin egen kim, får erhvervsskolernes elever næring fra deres egen faglige interesse og deres mål om at få papir på det, de kan. Derfor vil I opleve, at eleverne er dygtige. De har fingeren på pulsen i forhold til den nyeste teknologi og faglige viden – og de gør mere, end der forventes. Ikke fordi de skal, men fordi de brænder for deres fag. Med andre ord: Det kan kun betale sig at ansætte en elev. </a:t>
            </a:r>
          </a:p>
          <a:p>
            <a:r>
              <a:rPr lang="da-DK" sz="1100" dirty="0" smtClean="0">
                <a:latin typeface="Garamond" pitchFamily="18" charset="0"/>
              </a:rPr>
              <a:t> </a:t>
            </a:r>
          </a:p>
          <a:p>
            <a:r>
              <a:rPr lang="da-DK" sz="1100" dirty="0" smtClean="0">
                <a:latin typeface="Garamond" pitchFamily="18" charset="0"/>
              </a:rPr>
              <a:t>En del virksomheder er i tvivl om, hvorvidt de skal ansætte en elev. Frygten er, at det er kræver mange ressourcer, er dyrt og tager lang tid. Disse påstande vil vi gøre op med. </a:t>
            </a:r>
          </a:p>
          <a:p>
            <a:r>
              <a:rPr lang="da-DK" sz="1100" dirty="0" smtClean="0">
                <a:latin typeface="Garamond" pitchFamily="18" charset="0"/>
              </a:rPr>
              <a:t> </a:t>
            </a:r>
          </a:p>
          <a:p>
            <a:r>
              <a:rPr lang="da-DK" sz="1100" b="1" dirty="0" smtClean="0">
                <a:latin typeface="Garamond" pitchFamily="18" charset="0"/>
              </a:rPr>
              <a:t>Få en uddannelsesaftale - mens frøene spirer </a:t>
            </a:r>
            <a:endParaRPr lang="da-DK" sz="1100" dirty="0" smtClean="0">
              <a:latin typeface="Garamond" pitchFamily="18" charset="0"/>
            </a:endParaRPr>
          </a:p>
          <a:p>
            <a:r>
              <a:rPr lang="da-DK" sz="1100" dirty="0" smtClean="0">
                <a:latin typeface="Garamond" pitchFamily="18" charset="0"/>
              </a:rPr>
              <a:t>Typisk kan I få en uddannelsesaftale på plads i løbet af en lille uge - samme tid, som det tager karse at spire.</a:t>
            </a:r>
          </a:p>
          <a:p>
            <a:r>
              <a:rPr lang="da-DK" sz="1100" dirty="0" smtClean="0">
                <a:latin typeface="Garamond" pitchFamily="18" charset="0"/>
              </a:rPr>
              <a:t> </a:t>
            </a: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endParaRPr lang="da-DK" sz="1100" b="1" dirty="0" smtClean="0">
              <a:latin typeface="Garamond" pitchFamily="18" charset="0"/>
            </a:endParaRPr>
          </a:p>
          <a:p>
            <a:r>
              <a:rPr lang="da-DK" sz="1100" b="1" dirty="0" smtClean="0">
                <a:latin typeface="Garamond" pitchFamily="18" charset="0"/>
              </a:rPr>
              <a:t>Op til 50.000 kroner i kontant belønning</a:t>
            </a:r>
            <a:endParaRPr lang="da-DK" sz="1100" dirty="0" smtClean="0">
              <a:latin typeface="Garamond" pitchFamily="18" charset="0"/>
            </a:endParaRPr>
          </a:p>
          <a:p>
            <a:r>
              <a:rPr lang="da-DK" sz="1100" dirty="0" smtClean="0">
                <a:latin typeface="Garamond" pitchFamily="18" charset="0"/>
              </a:rPr>
              <a:t>Alle virksomheder, offentlige og private, der ansætter en elev fra en erhvervsuddannelse i praktik, får en kontant belønning på op til 50.000 kroner. Præmien udbetales som 6.000 kroner per måned i tre måneder – og dækker dermed en stor del af elevens løn i prøvetiden – plus to bonusser på 16.000 kroner, efter prøvetiden er udløbet. Der er også mulighed for at få løntilskud til en voksenlærling. </a:t>
            </a:r>
          </a:p>
          <a:p>
            <a:r>
              <a:rPr lang="da-DK" sz="1100" dirty="0" smtClean="0">
                <a:latin typeface="Garamond" pitchFamily="18" charset="0"/>
              </a:rPr>
              <a:t> </a:t>
            </a:r>
          </a:p>
          <a:p>
            <a:r>
              <a:rPr lang="da-DK" sz="1100" b="1" dirty="0" smtClean="0">
                <a:latin typeface="Garamond" pitchFamily="18" charset="0"/>
              </a:rPr>
              <a:t>Praktikpladskonsulenterne gør det nemt </a:t>
            </a:r>
            <a:endParaRPr lang="da-DK" sz="1100" dirty="0" smtClean="0">
              <a:latin typeface="Garamond" pitchFamily="18" charset="0"/>
            </a:endParaRPr>
          </a:p>
          <a:p>
            <a:r>
              <a:rPr lang="da-DK" sz="1100" dirty="0" smtClean="0">
                <a:latin typeface="Garamond" pitchFamily="18" charset="0"/>
              </a:rPr>
              <a:t>På de nordjyske erhvervsskoler er der ansat en eller flere praktikpladskonsulenter, som hjælper jer med at blive godkendt som praktikvirksomhed samt med alt det praktiske i forbindelse med ansættelse af elever – herunder at finde en elev, der passer ind i jeres virksomhed.  </a:t>
            </a:r>
          </a:p>
          <a:p>
            <a:r>
              <a:rPr lang="da-DK" sz="1100" dirty="0" smtClean="0">
                <a:latin typeface="Garamond" pitchFamily="18" charset="0"/>
              </a:rPr>
              <a:t> </a:t>
            </a:r>
          </a:p>
          <a:p>
            <a:r>
              <a:rPr lang="da-DK" sz="1100" dirty="0" smtClean="0">
                <a:latin typeface="Garamond" pitchFamily="18" charset="0"/>
              </a:rPr>
              <a:t>I løbet af efteråret tager vi kontakt til en lang række virksomheder - godkendte og ikke godkendte. Vi håber dog, at I allerede i dag kontakter praktikpladskonsulenten for jeres fagområde, så vi hurtigt og nemt kan hjælpe jer med at få del i Nordjyllands mange spirende frø.</a:t>
            </a:r>
            <a:endParaRPr lang="da-DK" sz="1100" dirty="0">
              <a:latin typeface="Garamond" pitchFamily="18" charset="0"/>
            </a:endParaRPr>
          </a:p>
        </p:txBody>
      </p:sp>
      <p:sp>
        <p:nvSpPr>
          <p:cNvPr id="9" name="Rektangel 8"/>
          <p:cNvSpPr/>
          <p:nvPr/>
        </p:nvSpPr>
        <p:spPr>
          <a:xfrm>
            <a:off x="500034" y="1425347"/>
            <a:ext cx="7286676" cy="707886"/>
          </a:xfrm>
          <a:prstGeom prst="rect">
            <a:avLst/>
          </a:prstGeom>
        </p:spPr>
        <p:txBody>
          <a:bodyPr wrap="square">
            <a:spAutoFit/>
          </a:bodyPr>
          <a:lstStyle/>
          <a:p>
            <a:r>
              <a:rPr lang="da-DK" sz="2000" b="1" dirty="0" smtClean="0">
                <a:latin typeface="Garamond" pitchFamily="18" charset="0"/>
              </a:rPr>
              <a:t>Hvad har elever og karse til fælles...? </a:t>
            </a:r>
            <a:endParaRPr lang="da-DK" sz="2000" dirty="0" smtClean="0">
              <a:latin typeface="Garamond" pitchFamily="18" charset="0"/>
            </a:endParaRPr>
          </a:p>
          <a:p>
            <a:r>
              <a:rPr lang="da-DK" sz="2000" dirty="0" smtClean="0">
                <a:latin typeface="Garamond" pitchFamily="18" charset="0"/>
              </a:rPr>
              <a:t>I kan få begge dele til at spire på kort tid</a:t>
            </a:r>
            <a:r>
              <a:rPr lang="da-DK" sz="2000" b="1" dirty="0" smtClean="0">
                <a:latin typeface="Garamond" pitchFamily="18" charset="0"/>
              </a:rPr>
              <a:t> </a:t>
            </a:r>
            <a:endParaRPr lang="da-DK" sz="2000" dirty="0" smtClean="0">
              <a:latin typeface="Garamond" pitchFamily="18" charset="0"/>
            </a:endParaRPr>
          </a:p>
        </p:txBody>
      </p:sp>
      <p:sp>
        <p:nvSpPr>
          <p:cNvPr id="10" name="Rektangel 9"/>
          <p:cNvSpPr/>
          <p:nvPr/>
        </p:nvSpPr>
        <p:spPr>
          <a:xfrm>
            <a:off x="7000892" y="2714620"/>
            <a:ext cx="500066"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1" name="Tekstboks 10"/>
          <p:cNvSpPr txBox="1"/>
          <p:nvPr/>
        </p:nvSpPr>
        <p:spPr>
          <a:xfrm>
            <a:off x="-1428792" y="161488"/>
            <a:ext cx="10501354" cy="1338828"/>
          </a:xfrm>
          <a:prstGeom prst="rect">
            <a:avLst/>
          </a:prstGeom>
          <a:noFill/>
        </p:spPr>
        <p:txBody>
          <a:bodyPr wrap="square" rtlCol="0">
            <a:spAutoFit/>
          </a:bodyPr>
          <a:lstStyle/>
          <a:p>
            <a:pPr algn="r"/>
            <a:r>
              <a:rPr lang="da-DK" sz="1000" b="1" dirty="0" smtClean="0"/>
              <a:t>Karsebrev: </a:t>
            </a:r>
          </a:p>
          <a:p>
            <a:pPr algn="r"/>
            <a:r>
              <a:rPr lang="da-DK" sz="1100" dirty="0" smtClean="0"/>
              <a:t>Tryk : kr. 5.000</a:t>
            </a:r>
          </a:p>
          <a:p>
            <a:pPr algn="r"/>
            <a:r>
              <a:rPr lang="da-DK" sz="1100" dirty="0" smtClean="0"/>
              <a:t>Porto : kr. 41.000</a:t>
            </a:r>
          </a:p>
          <a:p>
            <a:pPr algn="r"/>
            <a:r>
              <a:rPr lang="da-DK" sz="1100" dirty="0" smtClean="0"/>
              <a:t> Karsefrø: kr. 15.000</a:t>
            </a:r>
          </a:p>
          <a:p>
            <a:pPr algn="r"/>
            <a:r>
              <a:rPr lang="da-DK" sz="1100" dirty="0" smtClean="0"/>
              <a:t> Vat + kuverter : kr. 10.000. </a:t>
            </a:r>
          </a:p>
          <a:p>
            <a:pPr algn="r"/>
            <a:r>
              <a:rPr lang="da-DK" sz="1100" i="1" dirty="0" smtClean="0"/>
              <a:t>I alt kr. 71.000 (beregnet ud fra 7500 breve)</a:t>
            </a:r>
          </a:p>
          <a:p>
            <a:endParaRPr lang="da-DK" sz="1600" dirty="0"/>
          </a:p>
        </p:txBody>
      </p:sp>
      <p:sp>
        <p:nvSpPr>
          <p:cNvPr id="12" name="Rektangel 11"/>
          <p:cNvSpPr/>
          <p:nvPr/>
        </p:nvSpPr>
        <p:spPr>
          <a:xfrm>
            <a:off x="971600" y="476672"/>
            <a:ext cx="4572000" cy="923330"/>
          </a:xfrm>
          <a:prstGeom prst="rect">
            <a:avLst/>
          </a:prstGeom>
        </p:spPr>
        <p:txBody>
          <a:bodyPr>
            <a:spAutoFit/>
          </a:bodyPr>
          <a:lstStyle/>
          <a:p>
            <a:r>
              <a:rPr lang="da-DK" b="1" dirty="0" smtClean="0">
                <a:solidFill>
                  <a:srgbClr val="FF0000"/>
                </a:solidFill>
              </a:rPr>
              <a:t>Praktikpladsjagten, </a:t>
            </a:r>
            <a:r>
              <a:rPr lang="da-DK" b="1" dirty="0" smtClean="0">
                <a:solidFill>
                  <a:schemeClr val="tx2">
                    <a:lumMod val="60000"/>
                    <a:lumOff val="40000"/>
                  </a:schemeClr>
                </a:solidFill>
              </a:rPr>
              <a:t>UNI – C  praktikpladskampagne</a:t>
            </a:r>
            <a:r>
              <a:rPr lang="da-DK" dirty="0" smtClean="0"/>
              <a:t/>
            </a:r>
            <a:br>
              <a:rPr lang="da-DK" dirty="0" smtClean="0"/>
            </a:br>
            <a:endParaRPr lang="da-DK" dirty="0"/>
          </a:p>
        </p:txBody>
      </p:sp>
      <p:sp>
        <p:nvSpPr>
          <p:cNvPr id="13" name="Pladsholder til diasnummer 12"/>
          <p:cNvSpPr>
            <a:spLocks noGrp="1"/>
          </p:cNvSpPr>
          <p:nvPr>
            <p:ph type="sldNum" sz="quarter" idx="11"/>
          </p:nvPr>
        </p:nvSpPr>
        <p:spPr/>
        <p:txBody>
          <a:bodyPr/>
          <a:lstStyle/>
          <a:p>
            <a:pPr algn="r"/>
            <a:fld id="{D4C49B74-5DB2-4B03-B1D2-7F6A3C51C318}" type="slidenum">
              <a:rPr lang="da-DK" smtClean="0"/>
              <a:pPr algn="r"/>
              <a:t>12</a:t>
            </a:fld>
            <a:endParaRPr lang="da-D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Nedadbuet pil 33"/>
          <p:cNvSpPr/>
          <p:nvPr/>
        </p:nvSpPr>
        <p:spPr>
          <a:xfrm rot="8673896">
            <a:off x="272376" y="4453650"/>
            <a:ext cx="714380" cy="4286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3" name="Titel 2"/>
          <p:cNvSpPr>
            <a:spLocks noGrp="1"/>
          </p:cNvSpPr>
          <p:nvPr>
            <p:ph type="title"/>
          </p:nvPr>
        </p:nvSpPr>
        <p:spPr>
          <a:xfrm>
            <a:off x="457200" y="285728"/>
            <a:ext cx="8229600" cy="1143000"/>
          </a:xfrm>
        </p:spPr>
        <p:txBody>
          <a:bodyPr/>
          <a:lstStyle/>
          <a:p>
            <a:r>
              <a:rPr dirty="0" smtClean="0">
                <a:latin typeface="Garamond" pitchFamily="18" charset="0"/>
              </a:rPr>
              <a:t>Kvik-guide</a:t>
            </a:r>
            <a:endParaRPr lang="da-DK" dirty="0">
              <a:latin typeface="Garamond" pitchFamily="18" charset="0"/>
            </a:endParaRPr>
          </a:p>
        </p:txBody>
      </p:sp>
      <p:sp>
        <p:nvSpPr>
          <p:cNvPr id="6" name="Rektangel 5"/>
          <p:cNvSpPr/>
          <p:nvPr/>
        </p:nvSpPr>
        <p:spPr>
          <a:xfrm>
            <a:off x="7500958" y="6500834"/>
            <a:ext cx="785818" cy="357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Tekstboks 12"/>
          <p:cNvSpPr txBox="1"/>
          <p:nvPr/>
        </p:nvSpPr>
        <p:spPr>
          <a:xfrm>
            <a:off x="5286380" y="142852"/>
            <a:ext cx="3714744" cy="830997"/>
          </a:xfrm>
          <a:prstGeom prst="rect">
            <a:avLst/>
          </a:prstGeom>
          <a:noFill/>
        </p:spPr>
        <p:txBody>
          <a:bodyPr wrap="square" rtlCol="0">
            <a:spAutoFit/>
          </a:bodyPr>
          <a:lstStyle/>
          <a:p>
            <a:pPr algn="r"/>
            <a:r>
              <a:rPr lang="da-DK" sz="1000" b="1" dirty="0" smtClean="0"/>
              <a:t>Kvik-guide :</a:t>
            </a:r>
          </a:p>
          <a:p>
            <a:pPr algn="r"/>
            <a:r>
              <a:rPr lang="da-DK" sz="1100" dirty="0" smtClean="0"/>
              <a:t>Tryk: kr. 10.000</a:t>
            </a:r>
          </a:p>
          <a:p>
            <a:pPr algn="r"/>
            <a:r>
              <a:rPr lang="da-DK" sz="1100" i="1" dirty="0" smtClean="0"/>
              <a:t>I alt kr. 7.500 (beregnet ud fra 7000 stk)</a:t>
            </a:r>
          </a:p>
          <a:p>
            <a:endParaRPr lang="da-DK" sz="1600" dirty="0"/>
          </a:p>
        </p:txBody>
      </p:sp>
      <p:sp>
        <p:nvSpPr>
          <p:cNvPr id="7" name="Rektangel 6"/>
          <p:cNvSpPr/>
          <p:nvPr/>
        </p:nvSpPr>
        <p:spPr>
          <a:xfrm rot="21347096">
            <a:off x="233988" y="2496379"/>
            <a:ext cx="2339546" cy="1938481"/>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Tekstboks 7"/>
          <p:cNvSpPr txBox="1"/>
          <p:nvPr/>
        </p:nvSpPr>
        <p:spPr>
          <a:xfrm rot="21347096">
            <a:off x="371750" y="2635201"/>
            <a:ext cx="2928958" cy="615553"/>
          </a:xfrm>
          <a:prstGeom prst="rect">
            <a:avLst/>
          </a:prstGeom>
          <a:noFill/>
        </p:spPr>
        <p:txBody>
          <a:bodyPr wrap="square" rtlCol="0">
            <a:spAutoFit/>
          </a:bodyPr>
          <a:lstStyle/>
          <a:p>
            <a:r>
              <a:rPr lang="da-DK" sz="1600" dirty="0" smtClean="0">
                <a:solidFill>
                  <a:schemeClr val="bg1"/>
                </a:solidFill>
                <a:latin typeface="Garamond" pitchFamily="18" charset="0"/>
              </a:rPr>
              <a:t>Det kan kun betale sig at </a:t>
            </a:r>
          </a:p>
          <a:p>
            <a:r>
              <a:rPr lang="da-DK" b="1" dirty="0" smtClean="0">
                <a:solidFill>
                  <a:schemeClr val="bg1"/>
                </a:solidFill>
                <a:latin typeface="Garamond" pitchFamily="18" charset="0"/>
              </a:rPr>
              <a:t>ansætte en elev</a:t>
            </a:r>
            <a:endParaRPr lang="da-DK" b="1" dirty="0">
              <a:solidFill>
                <a:schemeClr val="bg1"/>
              </a:solidFill>
              <a:latin typeface="Garamond" pitchFamily="18" charset="0"/>
            </a:endParaRPr>
          </a:p>
        </p:txBody>
      </p:sp>
      <p:sp>
        <p:nvSpPr>
          <p:cNvPr id="9" name="Tekstboks 8"/>
          <p:cNvSpPr txBox="1"/>
          <p:nvPr/>
        </p:nvSpPr>
        <p:spPr>
          <a:xfrm rot="21347096">
            <a:off x="-985572" y="3801579"/>
            <a:ext cx="3429024" cy="492443"/>
          </a:xfrm>
          <a:prstGeom prst="rect">
            <a:avLst/>
          </a:prstGeom>
          <a:noFill/>
        </p:spPr>
        <p:txBody>
          <a:bodyPr wrap="square" rtlCol="0">
            <a:spAutoFit/>
          </a:bodyPr>
          <a:lstStyle/>
          <a:p>
            <a:pPr algn="r"/>
            <a:r>
              <a:rPr lang="da-DK" sz="1400" b="1" dirty="0" smtClean="0">
                <a:solidFill>
                  <a:schemeClr val="accent1">
                    <a:lumMod val="75000"/>
                  </a:schemeClr>
                </a:solidFill>
              </a:rPr>
              <a:t>KVIK-GUIDE</a:t>
            </a:r>
          </a:p>
          <a:p>
            <a:pPr algn="r"/>
            <a:r>
              <a:rPr lang="da-DK" sz="1200" dirty="0" smtClean="0">
                <a:solidFill>
                  <a:schemeClr val="bg1"/>
                </a:solidFill>
              </a:rPr>
              <a:t>Til det merkantile erhvervsliv</a:t>
            </a:r>
            <a:endParaRPr lang="da-DK" sz="1200" dirty="0">
              <a:solidFill>
                <a:schemeClr val="bg1"/>
              </a:solidFill>
            </a:endParaRPr>
          </a:p>
        </p:txBody>
      </p:sp>
      <p:cxnSp>
        <p:nvCxnSpPr>
          <p:cNvPr id="14" name="Lige forbindelse 13"/>
          <p:cNvCxnSpPr>
            <a:stCxn id="10" idx="1"/>
            <a:endCxn id="10" idx="3"/>
          </p:cNvCxnSpPr>
          <p:nvPr/>
        </p:nvCxnSpPr>
        <p:spPr>
          <a:xfrm rot="10800000" flipH="1" flipV="1">
            <a:off x="2707846" y="3734367"/>
            <a:ext cx="2184879" cy="557762"/>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ktangel 9"/>
          <p:cNvSpPr/>
          <p:nvPr/>
        </p:nvSpPr>
        <p:spPr>
          <a:xfrm rot="859246">
            <a:off x="2672812" y="2029525"/>
            <a:ext cx="2254949" cy="3967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cxnSp>
        <p:nvCxnSpPr>
          <p:cNvPr id="17" name="Lige forbindelse 16"/>
          <p:cNvCxnSpPr/>
          <p:nvPr/>
        </p:nvCxnSpPr>
        <p:spPr>
          <a:xfrm rot="10800000" flipH="1" flipV="1">
            <a:off x="2744311" y="3728494"/>
            <a:ext cx="2184879" cy="557762"/>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ktangel 17"/>
          <p:cNvSpPr/>
          <p:nvPr/>
        </p:nvSpPr>
        <p:spPr>
          <a:xfrm rot="810710">
            <a:off x="3004044" y="2153942"/>
            <a:ext cx="2204505" cy="1538883"/>
          </a:xfrm>
          <a:prstGeom prst="rect">
            <a:avLst/>
          </a:prstGeom>
        </p:spPr>
        <p:txBody>
          <a:bodyPr wrap="square" numCol="2">
            <a:spAutoFit/>
          </a:bodyPr>
          <a:lstStyle/>
          <a:p>
            <a:r>
              <a:rPr lang="da-DK" sz="900" b="1" baseline="30000" dirty="0" smtClean="0"/>
              <a:t>Vidste du…</a:t>
            </a:r>
          </a:p>
          <a:p>
            <a:r>
              <a:rPr lang="da-DK" sz="900" baseline="30000" dirty="0" smtClean="0"/>
              <a:t>At alle</a:t>
            </a:r>
            <a:r>
              <a:rPr lang="da-DK" sz="900" dirty="0" smtClean="0"/>
              <a:t> </a:t>
            </a:r>
            <a:r>
              <a:rPr lang="da-DK" sz="900" baseline="30000" dirty="0" smtClean="0"/>
              <a:t>virksomhed , der ansætter en elev fra en erhvervsuddannelse i praktik, får en kontakt belønning  på op til kr. 50.000. Præmien udbetales som 6.000 kroner per måned i tre måneder – og dækker dermed en stor del af elevens løn i prøvetiden – plus to bonusser på 16.000 kroner, efter prøvetiden er udløbet. Der er også mulighed for at få løntilskud til en voksenlærling. </a:t>
            </a:r>
          </a:p>
          <a:p>
            <a:endParaRPr lang="da-DK" sz="900" baseline="30000" dirty="0" smtClean="0"/>
          </a:p>
          <a:p>
            <a:endParaRPr lang="da-DK" sz="900" b="1" baseline="30000" dirty="0" smtClean="0"/>
          </a:p>
          <a:p>
            <a:r>
              <a:rPr lang="da-DK" sz="900" b="1" baseline="30000" dirty="0" smtClean="0"/>
              <a:t>Praktikpladskonsulenterne gør det nemt </a:t>
            </a:r>
          </a:p>
          <a:p>
            <a:r>
              <a:rPr lang="da-DK" sz="900" baseline="30000" dirty="0" smtClean="0"/>
              <a:t>På de nordjyske erhvervsskoler er der ansat en eller flere praktikpladskonsulenter, som hjælper jer med at blive godkendt som praktikvirksomhed samt med alt det praktiske i forbindelse med ansættelse af elever. </a:t>
            </a:r>
          </a:p>
          <a:p>
            <a:r>
              <a:rPr lang="da-DK" sz="900" baseline="30000" dirty="0" smtClean="0"/>
              <a:t>Samtidig har vi lavet denne lille guide, som hurtigt og nemt hjælper dig med at få del i </a:t>
            </a:r>
            <a:r>
              <a:rPr lang="da-DK" sz="1000" baseline="30000" dirty="0" smtClean="0"/>
              <a:t>fremtidens arbejdskraft</a:t>
            </a:r>
            <a:endParaRPr lang="da-DK" dirty="0"/>
          </a:p>
        </p:txBody>
      </p:sp>
      <p:pic>
        <p:nvPicPr>
          <p:cNvPr id="3074" name="Picture 2"/>
          <p:cNvPicPr>
            <a:picLocks noChangeAspect="1" noChangeArrowheads="1"/>
          </p:cNvPicPr>
          <p:nvPr/>
        </p:nvPicPr>
        <p:blipFill>
          <a:blip r:embed="rId3" cstate="print"/>
          <a:srcRect l="44922" t="47123" r="31640" b="19395"/>
          <a:stretch>
            <a:fillRect/>
          </a:stretch>
        </p:blipFill>
        <p:spPr bwMode="auto">
          <a:xfrm rot="882553">
            <a:off x="2713792" y="4036470"/>
            <a:ext cx="1784488" cy="1911951"/>
          </a:xfrm>
          <a:prstGeom prst="rect">
            <a:avLst/>
          </a:prstGeom>
          <a:noFill/>
          <a:ln w="9525">
            <a:noFill/>
            <a:miter lim="800000"/>
            <a:headEnd/>
            <a:tailEnd/>
          </a:ln>
          <a:effectLst/>
        </p:spPr>
      </p:pic>
      <p:sp>
        <p:nvSpPr>
          <p:cNvPr id="23" name="Rektangel 22"/>
          <p:cNvSpPr/>
          <p:nvPr/>
        </p:nvSpPr>
        <p:spPr>
          <a:xfrm rot="21343981">
            <a:off x="5284210" y="857232"/>
            <a:ext cx="2254949" cy="57864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cxnSp>
        <p:nvCxnSpPr>
          <p:cNvPr id="26" name="Lige forbindelse 25"/>
          <p:cNvCxnSpPr/>
          <p:nvPr/>
        </p:nvCxnSpPr>
        <p:spPr>
          <a:xfrm flipV="1">
            <a:off x="5214942" y="2643182"/>
            <a:ext cx="2214578"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Lige forbindelse 27"/>
          <p:cNvCxnSpPr/>
          <p:nvPr/>
        </p:nvCxnSpPr>
        <p:spPr>
          <a:xfrm flipV="1">
            <a:off x="5357818" y="4572008"/>
            <a:ext cx="2286016"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kstboks 14"/>
          <p:cNvSpPr txBox="1"/>
          <p:nvPr/>
        </p:nvSpPr>
        <p:spPr>
          <a:xfrm rot="21312145">
            <a:off x="5516734" y="2857496"/>
            <a:ext cx="1857388" cy="3877985"/>
          </a:xfrm>
          <a:prstGeom prst="rect">
            <a:avLst/>
          </a:prstGeom>
          <a:noFill/>
        </p:spPr>
        <p:txBody>
          <a:bodyPr wrap="square" rtlCol="0">
            <a:spAutoFit/>
          </a:bodyPr>
          <a:lstStyle/>
          <a:p>
            <a:r>
              <a:rPr lang="da-DK" b="1" baseline="30000" dirty="0" smtClean="0"/>
              <a:t>Sådan gør I</a:t>
            </a:r>
          </a:p>
          <a:p>
            <a:endParaRPr lang="da-DK" baseline="30000" dirty="0" smtClean="0"/>
          </a:p>
          <a:p>
            <a:pPr marL="342900" indent="-342900">
              <a:buFont typeface="+mj-lt"/>
              <a:buAutoNum type="arabicPeriod"/>
            </a:pPr>
            <a:r>
              <a:rPr lang="da-DK" baseline="30000" dirty="0" smtClean="0"/>
              <a:t>Lorem ipsum dolor sit amet, consectetuer adipiscing elit. Duis ligula lorem, </a:t>
            </a:r>
          </a:p>
          <a:p>
            <a:pPr marL="342900" indent="-342900">
              <a:buFont typeface="+mj-lt"/>
              <a:buAutoNum type="arabicPeriod"/>
            </a:pPr>
            <a:r>
              <a:rPr lang="da-DK" baseline="30000" dirty="0" smtClean="0"/>
              <a:t>consequat eget, tristique nec, auctor quis, purus. Vivamus ut sem. Fusce aliquam nunc vitae purus. Aenean</a:t>
            </a:r>
          </a:p>
          <a:p>
            <a:pPr marL="342900" indent="-342900">
              <a:buFont typeface="+mj-lt"/>
              <a:buAutoNum type="arabicPeriod"/>
            </a:pPr>
            <a:r>
              <a:rPr lang="da-DK" baseline="30000" dirty="0" smtClean="0"/>
              <a:t> viverra malesuada libero. Fusce ac quam. </a:t>
            </a:r>
          </a:p>
          <a:p>
            <a:pPr marL="342900" indent="-342900">
              <a:buFont typeface="+mj-lt"/>
              <a:buAutoNum type="arabicPeriod"/>
            </a:pPr>
            <a:r>
              <a:rPr lang="da-DK" baseline="30000" dirty="0" smtClean="0"/>
              <a:t>ommodo, pellentesque sit amet, ultricies ut, </a:t>
            </a:r>
            <a:endParaRPr lang="da-DK" dirty="0"/>
          </a:p>
        </p:txBody>
      </p:sp>
      <p:sp>
        <p:nvSpPr>
          <p:cNvPr id="33" name="Rektangel 32"/>
          <p:cNvSpPr/>
          <p:nvPr/>
        </p:nvSpPr>
        <p:spPr>
          <a:xfrm rot="21298896">
            <a:off x="5161932" y="1022141"/>
            <a:ext cx="2204505" cy="1538883"/>
          </a:xfrm>
          <a:prstGeom prst="rect">
            <a:avLst/>
          </a:prstGeom>
        </p:spPr>
        <p:txBody>
          <a:bodyPr wrap="square" numCol="2">
            <a:spAutoFit/>
          </a:bodyPr>
          <a:lstStyle/>
          <a:p>
            <a:r>
              <a:rPr lang="da-DK" sz="900" b="1" baseline="30000" dirty="0" smtClean="0"/>
              <a:t>Vidste du…</a:t>
            </a:r>
          </a:p>
          <a:p>
            <a:r>
              <a:rPr lang="da-DK" sz="900" baseline="30000" dirty="0" smtClean="0"/>
              <a:t>At alle</a:t>
            </a:r>
            <a:r>
              <a:rPr lang="da-DK" sz="900" dirty="0" smtClean="0"/>
              <a:t> </a:t>
            </a:r>
            <a:r>
              <a:rPr lang="da-DK" sz="900" baseline="30000" dirty="0" smtClean="0"/>
              <a:t>virksomhed , der ansætter en elev fra en erhvervsuddannelse i praktik, får en kontakt belønning  på op til kr. 50.000. Præmien udbetales som 6.000 kroner per måned i tre måneder – og dækker dermed en stor del af elevens løn i prøvetiden – plus to bonusser på 16.000 kroner, efter prøvetiden er udløbet. Der er også mulighed for at få løntilskud til en voksenlærling. </a:t>
            </a:r>
          </a:p>
          <a:p>
            <a:endParaRPr lang="da-DK" sz="900" baseline="30000" dirty="0" smtClean="0"/>
          </a:p>
          <a:p>
            <a:endParaRPr lang="da-DK" sz="900" b="1" baseline="30000" dirty="0" smtClean="0"/>
          </a:p>
          <a:p>
            <a:r>
              <a:rPr lang="da-DK" sz="900" b="1" baseline="30000" dirty="0" smtClean="0"/>
              <a:t>Praktikpladskonsulenterne gør det nemt </a:t>
            </a:r>
          </a:p>
          <a:p>
            <a:r>
              <a:rPr lang="da-DK" sz="900" baseline="30000" dirty="0" smtClean="0"/>
              <a:t>På de nordjyske erhvervsskoler er der ansat en eller flere praktikpladskonsulenter, som hjælper jer med at blive godkendt som praktikvirksomhed samt med alt det praktiske i forbindelse med ansættelse af elever. </a:t>
            </a:r>
          </a:p>
          <a:p>
            <a:r>
              <a:rPr lang="da-DK" sz="900" baseline="30000" dirty="0" smtClean="0"/>
              <a:t>Samtidig har vi lavet denne lille guide, som hurtigt og nemt hjælper dig med at få del i </a:t>
            </a:r>
            <a:r>
              <a:rPr lang="da-DK" sz="1000" baseline="30000" dirty="0" smtClean="0"/>
              <a:t>fremtidens arbejdskraft</a:t>
            </a:r>
            <a:endParaRPr lang="da-DK" dirty="0"/>
          </a:p>
        </p:txBody>
      </p:sp>
      <p:sp>
        <p:nvSpPr>
          <p:cNvPr id="35" name="Nedadbuet pil 34"/>
          <p:cNvSpPr/>
          <p:nvPr/>
        </p:nvSpPr>
        <p:spPr>
          <a:xfrm rot="2915270">
            <a:off x="4326060" y="3981521"/>
            <a:ext cx="714380" cy="4286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36" name="Nedadbuet pil 35"/>
          <p:cNvSpPr/>
          <p:nvPr/>
        </p:nvSpPr>
        <p:spPr>
          <a:xfrm rot="2915270">
            <a:off x="7683644" y="4267273"/>
            <a:ext cx="714380" cy="4286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21" name="Rektangel 20"/>
          <p:cNvSpPr/>
          <p:nvPr/>
        </p:nvSpPr>
        <p:spPr>
          <a:xfrm>
            <a:off x="0" y="1124744"/>
            <a:ext cx="4572000" cy="923330"/>
          </a:xfrm>
          <a:prstGeom prst="rect">
            <a:avLst/>
          </a:prstGeom>
        </p:spPr>
        <p:txBody>
          <a:bodyPr>
            <a:spAutoFit/>
          </a:bodyPr>
          <a:lstStyle/>
          <a:p>
            <a:r>
              <a:rPr lang="da-DK" b="1" dirty="0" smtClean="0">
                <a:solidFill>
                  <a:srgbClr val="FF0000"/>
                </a:solidFill>
              </a:rPr>
              <a:t>Praktikpladsjagten, </a:t>
            </a:r>
            <a:r>
              <a:rPr lang="da-DK" b="1" dirty="0" smtClean="0">
                <a:solidFill>
                  <a:schemeClr val="tx2">
                    <a:lumMod val="60000"/>
                    <a:lumOff val="40000"/>
                  </a:schemeClr>
                </a:solidFill>
              </a:rPr>
              <a:t>UNI – C  praktikpladskampagne</a:t>
            </a:r>
            <a:r>
              <a:rPr lang="da-DK" dirty="0" smtClean="0"/>
              <a:t/>
            </a:r>
            <a:br>
              <a:rPr lang="da-DK" dirty="0" smtClean="0"/>
            </a:br>
            <a:endParaRPr lang="da-DK" dirty="0"/>
          </a:p>
        </p:txBody>
      </p:sp>
      <p:sp>
        <p:nvSpPr>
          <p:cNvPr id="22" name="Pladsholder til diasnummer 21"/>
          <p:cNvSpPr>
            <a:spLocks noGrp="1"/>
          </p:cNvSpPr>
          <p:nvPr>
            <p:ph type="sldNum" sz="quarter" idx="11"/>
          </p:nvPr>
        </p:nvSpPr>
        <p:spPr/>
        <p:txBody>
          <a:bodyPr/>
          <a:lstStyle/>
          <a:p>
            <a:pPr algn="r"/>
            <a:fld id="{D4C49B74-5DB2-4B03-B1D2-7F6A3C51C318}" type="slidenum">
              <a:rPr lang="da-DK" smtClean="0"/>
              <a:pPr algn="r"/>
              <a:t>13</a:t>
            </a:fld>
            <a:endParaRPr lang="da-D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idx="1"/>
          </p:nvPr>
        </p:nvSpPr>
        <p:spPr/>
        <p:txBody>
          <a:bodyPr>
            <a:normAutofit/>
          </a:bodyPr>
          <a:lstStyle/>
          <a:p>
            <a:pPr>
              <a:buNone/>
            </a:pPr>
            <a:r>
              <a:rPr sz="2000" dirty="0" smtClean="0">
                <a:latin typeface="Calibri" pitchFamily="34" charset="0"/>
                <a:cs typeface="Calibri" pitchFamily="34" charset="0"/>
              </a:rPr>
              <a:t>August</a:t>
            </a:r>
          </a:p>
          <a:p>
            <a:r>
              <a:rPr sz="2000" b="1" dirty="0" smtClean="0">
                <a:latin typeface="Calibri" pitchFamily="34" charset="0"/>
                <a:cs typeface="Calibri" pitchFamily="34" charset="0"/>
              </a:rPr>
              <a:t>Avis med lokale succeshistorier  </a:t>
            </a:r>
          </a:p>
          <a:p>
            <a:pPr lvl="1"/>
            <a:r>
              <a:rPr lang="da-DK" sz="1400" dirty="0" smtClean="0">
                <a:latin typeface="Calibri" pitchFamily="34" charset="0"/>
                <a:cs typeface="Calibri" pitchFamily="34" charset="0"/>
              </a:rPr>
              <a:t>I</a:t>
            </a:r>
            <a:r>
              <a:rPr sz="1400" dirty="0" smtClean="0">
                <a:latin typeface="Calibri" pitchFamily="34" charset="0"/>
                <a:cs typeface="Calibri" pitchFamily="34" charset="0"/>
              </a:rPr>
              <a:t>nspiration og opmærksom</a:t>
            </a:r>
          </a:p>
          <a:p>
            <a:pPr lvl="1">
              <a:buNone/>
            </a:pPr>
            <a:endParaRPr sz="1400" dirty="0" smtClean="0">
              <a:latin typeface="Calibri" pitchFamily="34" charset="0"/>
              <a:cs typeface="Calibri" pitchFamily="34" charset="0"/>
            </a:endParaRPr>
          </a:p>
          <a:p>
            <a:r>
              <a:rPr sz="1800" b="1" dirty="0" smtClean="0">
                <a:latin typeface="Calibri" pitchFamily="34" charset="0"/>
                <a:cs typeface="Calibri" pitchFamily="34" charset="0"/>
              </a:rPr>
              <a:t>Elevkonkurrence med eftertragtet præmie</a:t>
            </a:r>
          </a:p>
          <a:p>
            <a:pPr lvl="1"/>
            <a:r>
              <a:rPr sz="1400" dirty="0" smtClean="0">
                <a:latin typeface="Calibri" pitchFamily="34" charset="0"/>
                <a:cs typeface="Calibri" pitchFamily="34" charset="0"/>
              </a:rPr>
              <a:t>Lav en film der viser, hvorfor det kan betale sig at ansætte en elev. Dermed bliver eleverne opmærksomme på kampagnen </a:t>
            </a:r>
            <a:r>
              <a:rPr lang="da-DK" sz="1400" dirty="0" smtClean="0">
                <a:latin typeface="Calibri" pitchFamily="34" charset="0"/>
                <a:cs typeface="Calibri" pitchFamily="34" charset="0"/>
              </a:rPr>
              <a:t>–</a:t>
            </a:r>
            <a:r>
              <a:rPr sz="1400" dirty="0" smtClean="0">
                <a:latin typeface="Calibri" pitchFamily="34" charset="0"/>
                <a:cs typeface="Calibri" pitchFamily="34" charset="0"/>
              </a:rPr>
              <a:t> og de forestående reklamespots </a:t>
            </a:r>
            <a:r>
              <a:rPr lang="da-DK" sz="1400" dirty="0" smtClean="0">
                <a:latin typeface="Calibri" pitchFamily="34" charset="0"/>
                <a:cs typeface="Calibri" pitchFamily="34" charset="0"/>
              </a:rPr>
              <a:t>–</a:t>
            </a:r>
            <a:r>
              <a:rPr sz="1400" dirty="0" smtClean="0">
                <a:latin typeface="Calibri" pitchFamily="34" charset="0"/>
                <a:cs typeface="Calibri" pitchFamily="34" charset="0"/>
              </a:rPr>
              <a:t> og bliver disciplineret til at være ambassadører for vores payoff.</a:t>
            </a:r>
          </a:p>
          <a:p>
            <a:pPr lvl="1"/>
            <a:endParaRPr sz="1400" dirty="0" smtClean="0">
              <a:latin typeface="Calibri" pitchFamily="34" charset="0"/>
              <a:cs typeface="Calibri" pitchFamily="34" charset="0"/>
            </a:endParaRPr>
          </a:p>
          <a:p>
            <a:r>
              <a:rPr sz="1800" b="1" dirty="0" smtClean="0">
                <a:latin typeface="Calibri" pitchFamily="34" charset="0"/>
                <a:cs typeface="Calibri" pitchFamily="34" charset="0"/>
              </a:rPr>
              <a:t>TV </a:t>
            </a:r>
            <a:r>
              <a:rPr lang="da-DK" sz="1800" b="1" dirty="0" smtClean="0">
                <a:latin typeface="Calibri" pitchFamily="34" charset="0"/>
                <a:cs typeface="Calibri" pitchFamily="34" charset="0"/>
              </a:rPr>
              <a:t>–</a:t>
            </a:r>
            <a:r>
              <a:rPr sz="1800" b="1" dirty="0" smtClean="0">
                <a:latin typeface="Calibri" pitchFamily="34" charset="0"/>
                <a:cs typeface="Calibri" pitchFamily="34" charset="0"/>
              </a:rPr>
              <a:t> og radiospots</a:t>
            </a:r>
          </a:p>
          <a:p>
            <a:pPr lvl="1"/>
            <a:r>
              <a:rPr sz="1400" dirty="0" smtClean="0">
                <a:latin typeface="Calibri" pitchFamily="34" charset="0"/>
                <a:cs typeface="Calibri" pitchFamily="34" charset="0"/>
              </a:rPr>
              <a:t>Målgruppen skal overbevises om, at det kan betale sig at ansætte en elev ved hjælp af små fortællinger bygget op omkring vores argumentation. </a:t>
            </a:r>
            <a:r>
              <a:rPr lang="da-DK" sz="1400" dirty="0" smtClean="0">
                <a:latin typeface="Calibri" pitchFamily="34" charset="0"/>
                <a:cs typeface="Calibri" pitchFamily="34" charset="0"/>
              </a:rPr>
              <a:t> </a:t>
            </a:r>
            <a:r>
              <a:rPr lang="da-DK" sz="1400" dirty="0" smtClean="0">
                <a:latin typeface="Calibri" pitchFamily="34" charset="0"/>
                <a:cs typeface="Calibri" pitchFamily="34" charset="0"/>
                <a:hlinkClick r:id="rId2"/>
              </a:rPr>
              <a:t>www.praktikjagt.dk</a:t>
            </a:r>
            <a:r>
              <a:rPr lang="da-DK" sz="1400" dirty="0" smtClean="0">
                <a:latin typeface="Calibri" pitchFamily="34" charset="0"/>
                <a:cs typeface="Calibri" pitchFamily="34" charset="0"/>
              </a:rPr>
              <a:t> </a:t>
            </a:r>
          </a:p>
          <a:p>
            <a:pPr lvl="1"/>
            <a:endParaRPr lang="da-DK" sz="1400" dirty="0" smtClean="0">
              <a:latin typeface="Calibri" pitchFamily="34" charset="0"/>
              <a:cs typeface="Calibri" pitchFamily="34" charset="0"/>
            </a:endParaRPr>
          </a:p>
          <a:p>
            <a:pPr lvl="1">
              <a:buNone/>
            </a:pPr>
            <a:r>
              <a:rPr lang="da-DK" sz="1800" dirty="0" smtClean="0">
                <a:latin typeface="Calibri" pitchFamily="34" charset="0"/>
                <a:cs typeface="Calibri" pitchFamily="34" charset="0"/>
              </a:rPr>
              <a:t> </a:t>
            </a:r>
            <a:endParaRPr sz="1800" dirty="0" smtClean="0">
              <a:latin typeface="Calibri" pitchFamily="34" charset="0"/>
              <a:cs typeface="Calibri" pitchFamily="34" charset="0"/>
            </a:endParaRPr>
          </a:p>
          <a:p>
            <a:pPr>
              <a:buNone/>
            </a:pPr>
            <a:r>
              <a:rPr lang="da-DK" sz="1800" dirty="0" smtClean="0">
                <a:latin typeface="Calibri" pitchFamily="34" charset="0"/>
                <a:cs typeface="Calibri" pitchFamily="34" charset="0"/>
              </a:rPr>
              <a:t>     </a:t>
            </a:r>
          </a:p>
          <a:p>
            <a:pPr>
              <a:buNone/>
            </a:pPr>
            <a:endParaRPr sz="1400" dirty="0" smtClean="0">
              <a:latin typeface="Calibri" pitchFamily="34" charset="0"/>
              <a:cs typeface="Calibri" pitchFamily="34" charset="0"/>
            </a:endParaRPr>
          </a:p>
          <a:p>
            <a:pPr lvl="1"/>
            <a:endParaRPr sz="1400" dirty="0" smtClean="0">
              <a:latin typeface="Calibri" pitchFamily="34" charset="0"/>
              <a:cs typeface="Calibri" pitchFamily="34" charset="0"/>
            </a:endParaRPr>
          </a:p>
          <a:p>
            <a:endParaRPr lang="da-DK" sz="1800" dirty="0">
              <a:latin typeface="Garamond" pitchFamily="18" charset="0"/>
            </a:endParaRPr>
          </a:p>
        </p:txBody>
      </p:sp>
      <p:sp>
        <p:nvSpPr>
          <p:cNvPr id="3" name="Titel 2"/>
          <p:cNvSpPr>
            <a:spLocks noGrp="1"/>
          </p:cNvSpPr>
          <p:nvPr>
            <p:ph type="title"/>
          </p:nvPr>
        </p:nvSpPr>
        <p:spPr>
          <a:xfrm>
            <a:off x="457200" y="285728"/>
            <a:ext cx="8229600" cy="1143000"/>
          </a:xfrm>
        </p:spPr>
        <p:txBody>
          <a:bodyPr>
            <a:normAutofit fontScale="90000"/>
          </a:bodyPr>
          <a:lstStyle/>
          <a:p>
            <a:r>
              <a:rPr lang="da-DK" sz="3200" b="1" dirty="0" smtClean="0">
                <a:solidFill>
                  <a:srgbClr val="FF0000"/>
                </a:solidFill>
              </a:rPr>
              <a:t>Praktikpladsjagten, </a:t>
            </a:r>
            <a:r>
              <a:rPr lang="da-DK" sz="3200" b="1" dirty="0" smtClean="0">
                <a:solidFill>
                  <a:schemeClr val="tx2">
                    <a:lumMod val="60000"/>
                    <a:lumOff val="40000"/>
                  </a:schemeClr>
                </a:solidFill>
              </a:rPr>
              <a:t>UNI – C  praktikpladskampagne</a:t>
            </a:r>
            <a:r>
              <a:rPr lang="da-DK" sz="3200" dirty="0" smtClean="0"/>
              <a:t/>
            </a:r>
            <a:br>
              <a:rPr lang="da-DK" sz="3200" dirty="0" smtClean="0"/>
            </a:br>
            <a:r>
              <a:rPr sz="3200" dirty="0" smtClean="0">
                <a:latin typeface="Calibri" pitchFamily="34" charset="0"/>
                <a:cs typeface="Calibri" pitchFamily="34" charset="0"/>
              </a:rPr>
              <a:t>Kampagne-elementer</a:t>
            </a:r>
            <a:endParaRPr lang="da-DK" sz="3200" dirty="0">
              <a:latin typeface="Calibri" pitchFamily="34" charset="0"/>
              <a:cs typeface="Calibri" pitchFamily="34" charset="0"/>
            </a:endParaRPr>
          </a:p>
        </p:txBody>
      </p:sp>
      <p:sp>
        <p:nvSpPr>
          <p:cNvPr id="4" name="Tekstboks 3"/>
          <p:cNvSpPr txBox="1"/>
          <p:nvPr/>
        </p:nvSpPr>
        <p:spPr>
          <a:xfrm>
            <a:off x="5000628" y="161488"/>
            <a:ext cx="5500726" cy="338554"/>
          </a:xfrm>
          <a:prstGeom prst="rect">
            <a:avLst/>
          </a:prstGeom>
          <a:noFill/>
        </p:spPr>
        <p:txBody>
          <a:bodyPr wrap="square" rtlCol="0">
            <a:spAutoFit/>
          </a:bodyPr>
          <a:lstStyle/>
          <a:p>
            <a:r>
              <a:rPr lang="da-DK" sz="1600" dirty="0" smtClean="0"/>
              <a:t>Praktikpladskampagne – status 4. juni 2010</a:t>
            </a:r>
            <a:endParaRPr lang="da-DK" sz="1600" dirty="0"/>
          </a:p>
        </p:txBody>
      </p:sp>
      <p:sp>
        <p:nvSpPr>
          <p:cNvPr id="5" name="Pladsholder til diasnummer 4"/>
          <p:cNvSpPr>
            <a:spLocks noGrp="1"/>
          </p:cNvSpPr>
          <p:nvPr>
            <p:ph type="sldNum" sz="quarter" idx="11"/>
          </p:nvPr>
        </p:nvSpPr>
        <p:spPr/>
        <p:txBody>
          <a:bodyPr/>
          <a:lstStyle/>
          <a:p>
            <a:pPr algn="r"/>
            <a:fld id="{D4C49B74-5DB2-4B03-B1D2-7F6A3C51C318}" type="slidenum">
              <a:rPr lang="da-DK" smtClean="0"/>
              <a:pPr algn="r"/>
              <a:t>14</a:t>
            </a:fld>
            <a:endParaRPr lang="da-DK"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285728"/>
            <a:ext cx="8229600" cy="1143000"/>
          </a:xfrm>
        </p:spPr>
        <p:txBody>
          <a:bodyPr/>
          <a:lstStyle/>
          <a:p>
            <a:r>
              <a:rPr dirty="0" smtClean="0">
                <a:latin typeface="Garamond" pitchFamily="18" charset="0"/>
              </a:rPr>
              <a:t>Avis med lokale historier </a:t>
            </a:r>
            <a:endParaRPr lang="da-DK" dirty="0">
              <a:latin typeface="Garamond" pitchFamily="18" charset="0"/>
            </a:endParaRPr>
          </a:p>
        </p:txBody>
      </p:sp>
      <p:sp>
        <p:nvSpPr>
          <p:cNvPr id="6" name="Rektangel 5"/>
          <p:cNvSpPr/>
          <p:nvPr/>
        </p:nvSpPr>
        <p:spPr>
          <a:xfrm>
            <a:off x="7500958" y="6500834"/>
            <a:ext cx="785818" cy="357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Tekstboks 12"/>
          <p:cNvSpPr txBox="1"/>
          <p:nvPr/>
        </p:nvSpPr>
        <p:spPr>
          <a:xfrm>
            <a:off x="5286380" y="142852"/>
            <a:ext cx="3714744" cy="830997"/>
          </a:xfrm>
          <a:prstGeom prst="rect">
            <a:avLst/>
          </a:prstGeom>
          <a:noFill/>
        </p:spPr>
        <p:txBody>
          <a:bodyPr wrap="square" rtlCol="0">
            <a:spAutoFit/>
          </a:bodyPr>
          <a:lstStyle/>
          <a:p>
            <a:pPr algn="r"/>
            <a:r>
              <a:rPr lang="da-DK" sz="1000" b="1" dirty="0" smtClean="0"/>
              <a:t>Avis:</a:t>
            </a:r>
          </a:p>
          <a:p>
            <a:pPr algn="r"/>
            <a:r>
              <a:rPr lang="da-DK" sz="1100" dirty="0" smtClean="0"/>
              <a:t>Tryk: kr. 19.000</a:t>
            </a:r>
          </a:p>
          <a:p>
            <a:pPr algn="r"/>
            <a:r>
              <a:rPr lang="da-DK" sz="1100" i="1" dirty="0" smtClean="0"/>
              <a:t>I alt kr. 19.000 (beregnet ud fra 7500 breve)</a:t>
            </a:r>
          </a:p>
          <a:p>
            <a:endParaRPr lang="da-DK" sz="1600" dirty="0"/>
          </a:p>
        </p:txBody>
      </p:sp>
      <p:pic>
        <p:nvPicPr>
          <p:cNvPr id="2050" name="Picture 2"/>
          <p:cNvPicPr>
            <a:picLocks noChangeAspect="1" noChangeArrowheads="1"/>
          </p:cNvPicPr>
          <p:nvPr/>
        </p:nvPicPr>
        <p:blipFill>
          <a:blip r:embed="rId3" cstate="print"/>
          <a:srcRect l="9765" t="24305" r="53125" b="6250"/>
          <a:stretch>
            <a:fillRect/>
          </a:stretch>
        </p:blipFill>
        <p:spPr bwMode="auto">
          <a:xfrm>
            <a:off x="4286248" y="1500174"/>
            <a:ext cx="3308473" cy="464347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Tekstboks 7"/>
          <p:cNvSpPr txBox="1"/>
          <p:nvPr/>
        </p:nvSpPr>
        <p:spPr>
          <a:xfrm>
            <a:off x="428596" y="1785926"/>
            <a:ext cx="3214710" cy="5109091"/>
          </a:xfrm>
          <a:prstGeom prst="rect">
            <a:avLst/>
          </a:prstGeom>
          <a:noFill/>
        </p:spPr>
        <p:txBody>
          <a:bodyPr wrap="square" rtlCol="0">
            <a:spAutoFit/>
          </a:bodyPr>
          <a:lstStyle/>
          <a:p>
            <a:pPr marL="342900" indent="-342900">
              <a:buFont typeface="Arial" pitchFamily="34" charset="0"/>
              <a:buChar char="•"/>
            </a:pPr>
            <a:r>
              <a:rPr lang="da-DK" sz="1400" dirty="0" smtClean="0">
                <a:latin typeface="Garamond" pitchFamily="18" charset="0"/>
              </a:rPr>
              <a:t>Butikskæden Nielsens kan slet ikke undvære elever</a:t>
            </a:r>
          </a:p>
          <a:p>
            <a:pPr marL="342900" indent="-342900">
              <a:buFont typeface="Arial" pitchFamily="34" charset="0"/>
              <a:buChar char="•"/>
            </a:pPr>
            <a:endParaRPr lang="da-DK" sz="1400" dirty="0" smtClean="0">
              <a:latin typeface="Garamond" pitchFamily="18" charset="0"/>
            </a:endParaRPr>
          </a:p>
          <a:p>
            <a:pPr marL="342900" indent="-342900">
              <a:buFont typeface="Arial" pitchFamily="34" charset="0"/>
              <a:buChar char="•"/>
            </a:pPr>
            <a:r>
              <a:rPr lang="da-DK" sz="1400" dirty="0" smtClean="0">
                <a:latin typeface="Garamond" pitchFamily="18" charset="0"/>
              </a:rPr>
              <a:t>NTC giver ikke slip på deres første elev</a:t>
            </a:r>
          </a:p>
          <a:p>
            <a:pPr marL="342900" indent="-342900">
              <a:buFont typeface="Arial" pitchFamily="34" charset="0"/>
              <a:buChar char="•"/>
            </a:pPr>
            <a:endParaRPr lang="da-DK" sz="1400" dirty="0" smtClean="0">
              <a:latin typeface="Garamond" pitchFamily="18" charset="0"/>
            </a:endParaRPr>
          </a:p>
          <a:p>
            <a:pPr marL="342900" indent="-342900">
              <a:buFont typeface="Arial" pitchFamily="34" charset="0"/>
              <a:buChar char="•"/>
            </a:pPr>
            <a:r>
              <a:rPr lang="da-DK" sz="1400" dirty="0" smtClean="0">
                <a:latin typeface="Garamond" pitchFamily="18" charset="0"/>
              </a:rPr>
              <a:t>Eleven er en øjenåbner</a:t>
            </a:r>
          </a:p>
          <a:p>
            <a:pPr marL="342900" indent="-342900">
              <a:buFont typeface="Arial" pitchFamily="34" charset="0"/>
              <a:buChar char="•"/>
            </a:pPr>
            <a:endParaRPr lang="da-DK" sz="1400" dirty="0" smtClean="0">
              <a:latin typeface="Garamond" pitchFamily="18" charset="0"/>
            </a:endParaRPr>
          </a:p>
          <a:p>
            <a:pPr marL="342900" indent="-342900">
              <a:buFont typeface="Arial" pitchFamily="34" charset="0"/>
              <a:buChar char="•"/>
            </a:pPr>
            <a:r>
              <a:rPr lang="da-DK" sz="1400" dirty="0" smtClean="0">
                <a:latin typeface="Garamond" pitchFamily="18" charset="0"/>
              </a:rPr>
              <a:t>Nyt liv i huset</a:t>
            </a:r>
          </a:p>
          <a:p>
            <a:pPr marL="342900" indent="-342900">
              <a:buFont typeface="Arial" pitchFamily="34" charset="0"/>
              <a:buChar char="•"/>
            </a:pPr>
            <a:endParaRPr lang="da-DK" sz="1400" dirty="0" smtClean="0">
              <a:latin typeface="Garamond" pitchFamily="18" charset="0"/>
            </a:endParaRPr>
          </a:p>
          <a:p>
            <a:pPr marL="342900" indent="-342900">
              <a:buFont typeface="Arial" pitchFamily="34" charset="0"/>
              <a:buChar char="•"/>
            </a:pPr>
            <a:r>
              <a:rPr lang="da-DK" sz="1400" dirty="0" smtClean="0">
                <a:latin typeface="Garamond" pitchFamily="18" charset="0"/>
              </a:rPr>
              <a:t>Micodan ansætter stadig smedelærlinge på trods af finanskrisen</a:t>
            </a:r>
          </a:p>
          <a:p>
            <a:pPr marL="342900" indent="-342900">
              <a:buFont typeface="Arial" pitchFamily="34" charset="0"/>
              <a:buChar char="•"/>
            </a:pPr>
            <a:endParaRPr lang="da-DK" sz="1400" dirty="0" smtClean="0">
              <a:latin typeface="Garamond" pitchFamily="18" charset="0"/>
            </a:endParaRPr>
          </a:p>
          <a:p>
            <a:pPr marL="342900" indent="-342900">
              <a:buFont typeface="Arial" pitchFamily="34" charset="0"/>
              <a:buChar char="•"/>
            </a:pPr>
            <a:r>
              <a:rPr lang="da-DK" sz="1400" dirty="0" smtClean="0">
                <a:latin typeface="Garamond" pitchFamily="18" charset="0"/>
              </a:rPr>
              <a:t>Elever – ja tak!</a:t>
            </a:r>
          </a:p>
          <a:p>
            <a:pPr marL="342900" indent="-342900">
              <a:buFont typeface="Arial" pitchFamily="34" charset="0"/>
              <a:buChar char="•"/>
            </a:pPr>
            <a:endParaRPr lang="da-DK" sz="1400" dirty="0" smtClean="0">
              <a:latin typeface="Garamond" pitchFamily="18" charset="0"/>
            </a:endParaRPr>
          </a:p>
          <a:p>
            <a:pPr marL="342900" indent="-342900">
              <a:buFont typeface="Arial" pitchFamily="34" charset="0"/>
              <a:buChar char="•"/>
            </a:pPr>
            <a:r>
              <a:rPr lang="da-DK" sz="1400" dirty="0" smtClean="0">
                <a:latin typeface="Garamond" pitchFamily="18" charset="0"/>
              </a:rPr>
              <a:t>Elever sikrer MAN diesel  arbejdskraft i en fremtid med små årgange</a:t>
            </a:r>
          </a:p>
          <a:p>
            <a:pPr marL="342900" indent="-342900">
              <a:buFont typeface="Arial" pitchFamily="34" charset="0"/>
              <a:buChar char="•"/>
            </a:pPr>
            <a:endParaRPr lang="da-DK" sz="1400" dirty="0" smtClean="0">
              <a:latin typeface="Garamond" pitchFamily="18" charset="0"/>
            </a:endParaRPr>
          </a:p>
          <a:p>
            <a:pPr marL="342900" indent="-342900">
              <a:buFont typeface="Arial" pitchFamily="34" charset="0"/>
              <a:buChar char="•"/>
            </a:pPr>
            <a:r>
              <a:rPr lang="da-DK" sz="1400" dirty="0" smtClean="0">
                <a:latin typeface="Garamond" pitchFamily="18" charset="0"/>
              </a:rPr>
              <a:t>Elever fører faget og professionen videre </a:t>
            </a:r>
          </a:p>
          <a:p>
            <a:endParaRPr lang="da-DK" sz="1400" dirty="0" smtClean="0"/>
          </a:p>
          <a:p>
            <a:endParaRPr lang="da-DK" sz="1400" dirty="0" smtClean="0"/>
          </a:p>
          <a:p>
            <a:endParaRPr lang="da-DK" dirty="0"/>
          </a:p>
        </p:txBody>
      </p:sp>
      <p:sp>
        <p:nvSpPr>
          <p:cNvPr id="7" name="Pladsholder til diasnummer 6"/>
          <p:cNvSpPr>
            <a:spLocks noGrp="1"/>
          </p:cNvSpPr>
          <p:nvPr>
            <p:ph type="sldNum" sz="quarter" idx="11"/>
          </p:nvPr>
        </p:nvSpPr>
        <p:spPr/>
        <p:txBody>
          <a:bodyPr/>
          <a:lstStyle/>
          <a:p>
            <a:pPr algn="r"/>
            <a:fld id="{D4C49B74-5DB2-4B03-B1D2-7F6A3C51C318}" type="slidenum">
              <a:rPr lang="da-DK" smtClean="0"/>
              <a:pPr algn="r"/>
              <a:t>15</a:t>
            </a:fld>
            <a:endParaRPr lang="da-D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dsholder til tekst 1"/>
          <p:cNvSpPr>
            <a:spLocks noGrp="1"/>
          </p:cNvSpPr>
          <p:nvPr>
            <p:ph type="body" idx="1"/>
          </p:nvPr>
        </p:nvSpPr>
        <p:spPr>
          <a:xfrm>
            <a:off x="485804" y="2214554"/>
            <a:ext cx="8229600" cy="4525963"/>
          </a:xfrm>
        </p:spPr>
        <p:txBody>
          <a:bodyPr>
            <a:normAutofit fontScale="92500" lnSpcReduction="20000"/>
          </a:bodyPr>
          <a:lstStyle/>
          <a:p>
            <a:pPr>
              <a:buNone/>
            </a:pPr>
            <a:r>
              <a:rPr sz="1600" b="1" dirty="0" smtClean="0">
                <a:solidFill>
                  <a:schemeClr val="accent1">
                    <a:lumMod val="75000"/>
                  </a:schemeClr>
                </a:solidFill>
                <a:latin typeface="Garamond" pitchFamily="18" charset="0"/>
              </a:rPr>
              <a:t>Film 1 (udkast) </a:t>
            </a:r>
          </a:p>
          <a:p>
            <a:pPr marL="0" indent="0">
              <a:buNone/>
            </a:pPr>
            <a:r>
              <a:rPr sz="1600" dirty="0" smtClean="0">
                <a:latin typeface="Garamond" pitchFamily="18" charset="0"/>
              </a:rPr>
              <a:t>Vi ser en ældre dame total-gejlet </a:t>
            </a:r>
            <a:r>
              <a:rPr sz="1600" dirty="0" err="1" smtClean="0">
                <a:latin typeface="Garamond" pitchFamily="18" charset="0"/>
              </a:rPr>
              <a:t>blive</a:t>
            </a:r>
            <a:r>
              <a:rPr sz="1600" dirty="0" smtClean="0">
                <a:latin typeface="Garamond" pitchFamily="18" charset="0"/>
              </a:rPr>
              <a:t> </a:t>
            </a:r>
            <a:r>
              <a:rPr sz="1600" dirty="0" err="1" smtClean="0">
                <a:latin typeface="Garamond" pitchFamily="18" charset="0"/>
              </a:rPr>
              <a:t>rullet</a:t>
            </a:r>
            <a:r>
              <a:rPr sz="1600" dirty="0" smtClean="0">
                <a:latin typeface="Garamond" pitchFamily="18" charset="0"/>
              </a:rPr>
              <a:t> </a:t>
            </a:r>
            <a:r>
              <a:rPr sz="1600" dirty="0" err="1" smtClean="0">
                <a:latin typeface="Garamond" pitchFamily="18" charset="0"/>
              </a:rPr>
              <a:t>ind</a:t>
            </a:r>
            <a:r>
              <a:rPr sz="1600" dirty="0" smtClean="0">
                <a:latin typeface="Garamond" pitchFamily="18" charset="0"/>
              </a:rPr>
              <a:t> </a:t>
            </a:r>
            <a:r>
              <a:rPr lang="da-DK" sz="1600" dirty="0">
                <a:latin typeface="Garamond" pitchFamily="18" charset="0"/>
              </a:rPr>
              <a:t>(af en glad </a:t>
            </a:r>
            <a:r>
              <a:rPr lang="da-DK" sz="1600" dirty="0" err="1" smtClean="0">
                <a:latin typeface="Garamond" pitchFamily="18" charset="0"/>
              </a:rPr>
              <a:t>sosu</a:t>
            </a:r>
            <a:r>
              <a:rPr lang="da-DK" sz="1600" dirty="0" smtClean="0">
                <a:latin typeface="Garamond" pitchFamily="18" charset="0"/>
              </a:rPr>
              <a:t>-elev) </a:t>
            </a:r>
            <a:r>
              <a:rPr sz="1600" dirty="0" err="1" smtClean="0">
                <a:latin typeface="Garamond" pitchFamily="18" charset="0"/>
              </a:rPr>
              <a:t>blandt</a:t>
            </a:r>
            <a:r>
              <a:rPr sz="1600" dirty="0" smtClean="0">
                <a:latin typeface="Garamond" pitchFamily="18" charset="0"/>
              </a:rPr>
              <a:t> de andre (kedelige/normale) plejehjemsbeboere, der sidder om fjernsynet.</a:t>
            </a:r>
          </a:p>
          <a:p>
            <a:pPr>
              <a:buNone/>
            </a:pPr>
            <a:r>
              <a:rPr sz="1600" b="1" dirty="0" smtClean="0">
                <a:latin typeface="Garamond" pitchFamily="18" charset="0"/>
              </a:rPr>
              <a:t>Elever gør lidt mere... Derfor kan det kun betale sig at ansætte en</a:t>
            </a:r>
          </a:p>
          <a:p>
            <a:pPr>
              <a:buNone/>
            </a:pPr>
            <a:endParaRPr sz="1600" b="1" dirty="0" smtClean="0">
              <a:latin typeface="Garamond" pitchFamily="18" charset="0"/>
            </a:endParaRPr>
          </a:p>
          <a:p>
            <a:pPr>
              <a:buNone/>
            </a:pPr>
            <a:r>
              <a:rPr sz="1600" b="1" dirty="0" smtClean="0">
                <a:solidFill>
                  <a:schemeClr val="accent1">
                    <a:lumMod val="75000"/>
                  </a:schemeClr>
                </a:solidFill>
                <a:latin typeface="Garamond" pitchFamily="18" charset="0"/>
              </a:rPr>
              <a:t>Film 2 (udkast)</a:t>
            </a:r>
          </a:p>
          <a:p>
            <a:pPr marL="0" indent="0">
              <a:buNone/>
            </a:pPr>
            <a:r>
              <a:rPr sz="1600" dirty="0" smtClean="0">
                <a:latin typeface="Garamond" pitchFamily="18" charset="0"/>
              </a:rPr>
              <a:t>Der laves en pan</a:t>
            </a:r>
            <a:r>
              <a:rPr lang="da-DK" sz="1600" dirty="0" err="1" smtClean="0">
                <a:latin typeface="Garamond" pitchFamily="18" charset="0"/>
              </a:rPr>
              <a:t>orering</a:t>
            </a:r>
            <a:r>
              <a:rPr sz="1600" dirty="0" smtClean="0">
                <a:latin typeface="Garamond" pitchFamily="18" charset="0"/>
              </a:rPr>
              <a:t> forbi et butiksvindue med et par kedelige giner (ginerne kigger måske samme vej som kamera kører) og ender på en helt vildt pyntet gine og en stolt butikselev, der står og nikker stolt over sit arbejde.</a:t>
            </a:r>
          </a:p>
          <a:p>
            <a:pPr marL="0" indent="0">
              <a:buNone/>
            </a:pPr>
            <a:r>
              <a:rPr sz="1600" b="1" dirty="0" smtClean="0">
                <a:latin typeface="Garamond" pitchFamily="18" charset="0"/>
              </a:rPr>
              <a:t>Elever tør lidt mere (elever brænder for deres fag)... Derfor kan det kun betale sig at ansætte en</a:t>
            </a:r>
          </a:p>
          <a:p>
            <a:pPr marL="0" indent="0">
              <a:buNone/>
            </a:pPr>
            <a:r>
              <a:rPr sz="1600" dirty="0" smtClean="0">
                <a:latin typeface="Garamond" pitchFamily="18" charset="0"/>
              </a:rPr>
              <a:t> </a:t>
            </a:r>
          </a:p>
          <a:p>
            <a:pPr marL="0" indent="0">
              <a:buNone/>
            </a:pPr>
            <a:r>
              <a:rPr sz="1600" b="1" dirty="0" smtClean="0">
                <a:solidFill>
                  <a:schemeClr val="accent1">
                    <a:lumMod val="75000"/>
                  </a:schemeClr>
                </a:solidFill>
                <a:latin typeface="Garamond" pitchFamily="18" charset="0"/>
              </a:rPr>
              <a:t>Film 3 (udkast)</a:t>
            </a:r>
          </a:p>
          <a:p>
            <a:pPr marL="0" indent="0">
              <a:buNone/>
            </a:pPr>
            <a:r>
              <a:rPr sz="1600" dirty="0" smtClean="0">
                <a:latin typeface="Garamond" pitchFamily="18" charset="0"/>
              </a:rPr>
              <a:t>Vi ser en midaldrende mand stå med hovedet ned i en motor på et værksted, masser af ledninger og manualer foran en computer med sort skærm. En sej fyr med (de nu så moderne) nørdbriller kommer forbi, laver et par </a:t>
            </a:r>
            <a:r>
              <a:rPr sz="1600" dirty="0" err="1" smtClean="0">
                <a:latin typeface="Garamond" pitchFamily="18" charset="0"/>
              </a:rPr>
              <a:t>hurtige</a:t>
            </a:r>
            <a:r>
              <a:rPr sz="1600" dirty="0" smtClean="0">
                <a:latin typeface="Garamond" pitchFamily="18" charset="0"/>
              </a:rPr>
              <a:t> </a:t>
            </a:r>
            <a:r>
              <a:rPr sz="1600" dirty="0" err="1" smtClean="0">
                <a:latin typeface="Garamond" pitchFamily="18" charset="0"/>
              </a:rPr>
              <a:t>manøvre</a:t>
            </a:r>
            <a:r>
              <a:rPr lang="da-DK" sz="1600" dirty="0" smtClean="0">
                <a:latin typeface="Garamond" pitchFamily="18" charset="0"/>
              </a:rPr>
              <a:t>r</a:t>
            </a:r>
            <a:r>
              <a:rPr sz="1600" dirty="0" smtClean="0">
                <a:latin typeface="Garamond" pitchFamily="18" charset="0"/>
              </a:rPr>
              <a:t> på computeren, bilen starter og han går videre... manden kigger paralyseret efter ham og tilbage på bilen.</a:t>
            </a:r>
          </a:p>
          <a:p>
            <a:pPr marL="0" indent="0">
              <a:buNone/>
            </a:pPr>
            <a:r>
              <a:rPr sz="1600" b="1" dirty="0" smtClean="0">
                <a:latin typeface="Garamond" pitchFamily="18" charset="0"/>
              </a:rPr>
              <a:t>Elever ved lidt mere... Derfor kan det kun betale sig at ansætte en</a:t>
            </a:r>
          </a:p>
          <a:p>
            <a:pPr marL="0" indent="0">
              <a:buNone/>
            </a:pPr>
            <a:r>
              <a:rPr dirty="0" smtClean="0">
                <a:latin typeface="Garamond" pitchFamily="18" charset="0"/>
              </a:rPr>
              <a:t> </a:t>
            </a:r>
          </a:p>
          <a:p>
            <a:pPr lvl="1"/>
            <a:endParaRPr sz="1400" dirty="0" smtClean="0">
              <a:latin typeface="Garamond" pitchFamily="18" charset="0"/>
            </a:endParaRPr>
          </a:p>
          <a:p>
            <a:endParaRPr lang="da-DK" sz="1800" dirty="0">
              <a:latin typeface="Garamond" pitchFamily="18" charset="0"/>
            </a:endParaRPr>
          </a:p>
        </p:txBody>
      </p:sp>
      <p:sp>
        <p:nvSpPr>
          <p:cNvPr id="3" name="Titel 2"/>
          <p:cNvSpPr>
            <a:spLocks noGrp="1"/>
          </p:cNvSpPr>
          <p:nvPr>
            <p:ph type="title"/>
          </p:nvPr>
        </p:nvSpPr>
        <p:spPr>
          <a:xfrm>
            <a:off x="457200" y="285728"/>
            <a:ext cx="8229600" cy="1143000"/>
          </a:xfrm>
        </p:spPr>
        <p:txBody>
          <a:bodyPr/>
          <a:lstStyle/>
          <a:p>
            <a:r>
              <a:rPr dirty="0" smtClean="0">
                <a:latin typeface="Garamond" pitchFamily="18" charset="0"/>
              </a:rPr>
              <a:t>TV-spots</a:t>
            </a:r>
            <a:endParaRPr lang="da-DK" dirty="0">
              <a:latin typeface="Garamond" pitchFamily="18" charset="0"/>
            </a:endParaRPr>
          </a:p>
        </p:txBody>
      </p:sp>
      <p:sp>
        <p:nvSpPr>
          <p:cNvPr id="6" name="Rektangel 5"/>
          <p:cNvSpPr/>
          <p:nvPr/>
        </p:nvSpPr>
        <p:spPr>
          <a:xfrm>
            <a:off x="7500958" y="6500834"/>
            <a:ext cx="785818" cy="357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 name="Rektangel 11"/>
          <p:cNvSpPr/>
          <p:nvPr/>
        </p:nvSpPr>
        <p:spPr>
          <a:xfrm>
            <a:off x="500034" y="1428736"/>
            <a:ext cx="7786742" cy="584775"/>
          </a:xfrm>
          <a:prstGeom prst="rect">
            <a:avLst/>
          </a:prstGeom>
        </p:spPr>
        <p:txBody>
          <a:bodyPr wrap="square">
            <a:spAutoFit/>
          </a:bodyPr>
          <a:lstStyle/>
          <a:p>
            <a:r>
              <a:rPr lang="da-DK" sz="1600" b="1" dirty="0" smtClean="0">
                <a:latin typeface="Garamond" pitchFamily="18" charset="0"/>
              </a:rPr>
              <a:t>Idémæssigt skal historierne strammes så meget op, at de faktisk ér klimaks</a:t>
            </a:r>
            <a:endParaRPr lang="da-DK" sz="1600" dirty="0" smtClean="0">
              <a:latin typeface="Garamond" pitchFamily="18" charset="0"/>
            </a:endParaRPr>
          </a:p>
          <a:p>
            <a:r>
              <a:rPr lang="da-DK" sz="1600" dirty="0" smtClean="0">
                <a:latin typeface="Garamond" pitchFamily="18" charset="0"/>
              </a:rPr>
              <a:t>Der skal ikke bruges unødig tid og kræfter på at bygge op til klimaks (længde 20-30 sek.)</a:t>
            </a:r>
          </a:p>
        </p:txBody>
      </p:sp>
      <p:sp>
        <p:nvSpPr>
          <p:cNvPr id="13" name="Tekstboks 12"/>
          <p:cNvSpPr txBox="1"/>
          <p:nvPr/>
        </p:nvSpPr>
        <p:spPr>
          <a:xfrm>
            <a:off x="5286380" y="142852"/>
            <a:ext cx="3714744" cy="1338828"/>
          </a:xfrm>
          <a:prstGeom prst="rect">
            <a:avLst/>
          </a:prstGeom>
          <a:noFill/>
        </p:spPr>
        <p:txBody>
          <a:bodyPr wrap="square" rtlCol="0">
            <a:spAutoFit/>
          </a:bodyPr>
          <a:lstStyle/>
          <a:p>
            <a:pPr algn="r"/>
            <a:r>
              <a:rPr lang="da-DK" sz="1000" b="1" dirty="0" smtClean="0"/>
              <a:t>TV + radiospots :</a:t>
            </a:r>
          </a:p>
          <a:p>
            <a:pPr algn="r"/>
            <a:r>
              <a:rPr lang="da-DK" sz="1100" dirty="0" smtClean="0"/>
              <a:t>Produktion : kr. 110.000</a:t>
            </a:r>
          </a:p>
          <a:p>
            <a:pPr algn="r"/>
            <a:r>
              <a:rPr lang="da-DK" sz="1100" dirty="0" smtClean="0"/>
              <a:t>Indrykning på TV2-nord + midt/vest, 39 spots: kr. 110.085</a:t>
            </a:r>
          </a:p>
          <a:p>
            <a:pPr algn="r"/>
            <a:r>
              <a:rPr lang="da-DK" sz="1100" dirty="0" smtClean="0"/>
              <a:t>Indrykning på 24 nordjyske: kr. 61.800 </a:t>
            </a:r>
          </a:p>
          <a:p>
            <a:pPr algn="r"/>
            <a:r>
              <a:rPr lang="da-DK" sz="1100" dirty="0" smtClean="0"/>
              <a:t>Radiosports ANR + AURA: kr. 52.640 </a:t>
            </a:r>
          </a:p>
          <a:p>
            <a:pPr algn="r"/>
            <a:r>
              <a:rPr lang="da-DK" sz="1100" i="1" dirty="0" smtClean="0"/>
              <a:t>I alt kr. 334.525</a:t>
            </a:r>
          </a:p>
          <a:p>
            <a:endParaRPr lang="da-DK" sz="1600" dirty="0"/>
          </a:p>
        </p:txBody>
      </p:sp>
      <p:sp>
        <p:nvSpPr>
          <p:cNvPr id="7" name="Rektangel 6"/>
          <p:cNvSpPr/>
          <p:nvPr/>
        </p:nvSpPr>
        <p:spPr>
          <a:xfrm>
            <a:off x="0" y="404664"/>
            <a:ext cx="4572000" cy="923330"/>
          </a:xfrm>
          <a:prstGeom prst="rect">
            <a:avLst/>
          </a:prstGeom>
        </p:spPr>
        <p:txBody>
          <a:bodyPr>
            <a:spAutoFit/>
          </a:bodyPr>
          <a:lstStyle/>
          <a:p>
            <a:r>
              <a:rPr lang="da-DK" b="1" dirty="0" smtClean="0">
                <a:solidFill>
                  <a:srgbClr val="FF0000"/>
                </a:solidFill>
              </a:rPr>
              <a:t>Praktikpladsjagten, </a:t>
            </a:r>
            <a:r>
              <a:rPr lang="da-DK" b="1" dirty="0" smtClean="0">
                <a:solidFill>
                  <a:schemeClr val="tx2">
                    <a:lumMod val="60000"/>
                    <a:lumOff val="40000"/>
                  </a:schemeClr>
                </a:solidFill>
              </a:rPr>
              <a:t>UNI – C  praktikpladskampagne</a:t>
            </a:r>
            <a:r>
              <a:rPr lang="da-DK" dirty="0" smtClean="0"/>
              <a:t/>
            </a:r>
            <a:br>
              <a:rPr lang="da-DK" dirty="0" smtClean="0"/>
            </a:br>
            <a:endParaRPr lang="da-DK" dirty="0"/>
          </a:p>
        </p:txBody>
      </p:sp>
      <p:sp>
        <p:nvSpPr>
          <p:cNvPr id="8" name="Pladsholder til diasnummer 7"/>
          <p:cNvSpPr>
            <a:spLocks noGrp="1"/>
          </p:cNvSpPr>
          <p:nvPr>
            <p:ph type="sldNum" sz="quarter" idx="11"/>
          </p:nvPr>
        </p:nvSpPr>
        <p:spPr/>
        <p:txBody>
          <a:bodyPr/>
          <a:lstStyle/>
          <a:p>
            <a:pPr algn="r"/>
            <a:fld id="{D4C49B74-5DB2-4B03-B1D2-7F6A3C51C318}" type="slidenum">
              <a:rPr lang="da-DK" smtClean="0"/>
              <a:pPr algn="r"/>
              <a:t>16</a:t>
            </a:fld>
            <a:endParaRPr lang="da-D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idx="1"/>
          </p:nvPr>
        </p:nvSpPr>
        <p:spPr/>
        <p:txBody>
          <a:bodyPr/>
          <a:lstStyle/>
          <a:p>
            <a:r>
              <a:rPr lang="da-DK" dirty="0" smtClean="0">
                <a:latin typeface="Calibri" pitchFamily="34" charset="0"/>
                <a:cs typeface="Calibri" pitchFamily="34" charset="0"/>
              </a:rPr>
              <a:t>En fælles indsats giver ens oplysninger til virksomhederne</a:t>
            </a:r>
          </a:p>
          <a:p>
            <a:r>
              <a:rPr lang="da-DK" dirty="0" smtClean="0">
                <a:latin typeface="Calibri" pitchFamily="34" charset="0"/>
                <a:cs typeface="Calibri" pitchFamily="34" charset="0"/>
              </a:rPr>
              <a:t>En fælles indsats giver flere gode idéer </a:t>
            </a:r>
          </a:p>
          <a:p>
            <a:r>
              <a:rPr lang="da-DK" dirty="0" smtClean="0">
                <a:latin typeface="Calibri" pitchFamily="34" charset="0"/>
                <a:cs typeface="Calibri" pitchFamily="34" charset="0"/>
              </a:rPr>
              <a:t>Der er skabt netværk der hurtigt kan bidrage til kampagner på tværs af skolerne og som passer til Nordjylland.</a:t>
            </a:r>
          </a:p>
          <a:p>
            <a:r>
              <a:rPr lang="da-DK" dirty="0" smtClean="0">
                <a:latin typeface="Calibri" pitchFamily="34" charset="0"/>
                <a:cs typeface="Calibri" pitchFamily="34" charset="0"/>
              </a:rPr>
              <a:t>Løbende opdateringer på </a:t>
            </a:r>
            <a:r>
              <a:rPr lang="da-DK" dirty="0" smtClean="0">
                <a:latin typeface="Calibri" pitchFamily="34" charset="0"/>
                <a:cs typeface="Calibri" pitchFamily="34" charset="0"/>
                <a:hlinkClick r:id="rId2"/>
              </a:rPr>
              <a:t>www.praktikjagt.dk</a:t>
            </a:r>
            <a:r>
              <a:rPr lang="da-DK" dirty="0" smtClean="0">
                <a:latin typeface="Calibri" pitchFamily="34" charset="0"/>
                <a:cs typeface="Calibri" pitchFamily="34" charset="0"/>
              </a:rPr>
              <a:t> </a:t>
            </a:r>
          </a:p>
          <a:p>
            <a:endParaRPr lang="da-DK" dirty="0" smtClean="0">
              <a:latin typeface="Garamond" pitchFamily="18" charset="0"/>
            </a:endParaRPr>
          </a:p>
          <a:p>
            <a:endParaRPr lang="da-DK" dirty="0" smtClean="0">
              <a:latin typeface="Garamond" pitchFamily="18" charset="0"/>
            </a:endParaRPr>
          </a:p>
          <a:p>
            <a:endParaRPr lang="da-DK" dirty="0" smtClean="0"/>
          </a:p>
          <a:p>
            <a:endParaRPr lang="da-DK" dirty="0" smtClean="0"/>
          </a:p>
          <a:p>
            <a:endParaRPr lang="da-DK" dirty="0"/>
          </a:p>
        </p:txBody>
      </p:sp>
      <p:sp>
        <p:nvSpPr>
          <p:cNvPr id="3" name="Titel 2"/>
          <p:cNvSpPr>
            <a:spLocks noGrp="1"/>
          </p:cNvSpPr>
          <p:nvPr>
            <p:ph type="title"/>
          </p:nvPr>
        </p:nvSpPr>
        <p:spPr/>
        <p:txBody>
          <a:bodyPr>
            <a:normAutofit fontScale="90000"/>
          </a:bodyPr>
          <a:lstStyle/>
          <a:p>
            <a:r>
              <a:rPr lang="da-DK" sz="3200" b="1" dirty="0" smtClean="0">
                <a:solidFill>
                  <a:srgbClr val="FF0000"/>
                </a:solidFill>
              </a:rPr>
              <a:t>Praktikpladsjagten, </a:t>
            </a:r>
            <a:r>
              <a:rPr lang="da-DK" sz="3200" b="1" dirty="0" smtClean="0">
                <a:solidFill>
                  <a:schemeClr val="tx2">
                    <a:lumMod val="60000"/>
                    <a:lumOff val="40000"/>
                  </a:schemeClr>
                </a:solidFill>
              </a:rPr>
              <a:t>UNI – C  praktikpladskampagne</a:t>
            </a:r>
            <a:r>
              <a:rPr lang="da-DK" sz="3200" dirty="0" smtClean="0"/>
              <a:t/>
            </a:r>
            <a:br>
              <a:rPr lang="da-DK" sz="3200" dirty="0" smtClean="0"/>
            </a:br>
            <a:r>
              <a:rPr lang="da-DK" sz="3200" dirty="0" smtClean="0">
                <a:latin typeface="Calibri" pitchFamily="34" charset="0"/>
                <a:cs typeface="Calibri" pitchFamily="34" charset="0"/>
              </a:rPr>
              <a:t>Erfaringer/resultater</a:t>
            </a:r>
            <a:endParaRPr lang="da-DK" sz="3200" dirty="0">
              <a:latin typeface="Calibri" pitchFamily="34" charset="0"/>
              <a:cs typeface="Calibri" pitchFamily="34" charset="0"/>
            </a:endParaRPr>
          </a:p>
        </p:txBody>
      </p:sp>
      <p:sp>
        <p:nvSpPr>
          <p:cNvPr id="4" name="Pladsholder til diasnummer 3"/>
          <p:cNvSpPr>
            <a:spLocks noGrp="1"/>
          </p:cNvSpPr>
          <p:nvPr>
            <p:ph type="sldNum" sz="quarter" idx="11"/>
          </p:nvPr>
        </p:nvSpPr>
        <p:spPr/>
        <p:txBody>
          <a:bodyPr/>
          <a:lstStyle/>
          <a:p>
            <a:pPr algn="r"/>
            <a:fld id="{D4C49B74-5DB2-4B03-B1D2-7F6A3C51C318}" type="slidenum">
              <a:rPr lang="da-DK" smtClean="0"/>
              <a:pPr algn="r"/>
              <a:t>17</a:t>
            </a:fld>
            <a:endParaRPr lang="da-DK"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507413" cy="511175"/>
          </a:xfrm>
        </p:spPr>
        <p:txBody>
          <a:bodyPr/>
          <a:lstStyle/>
          <a:p>
            <a:pPr algn="l">
              <a:defRPr/>
            </a:pPr>
            <a:r>
              <a:rPr lang="da-DK" sz="2400" b="1" dirty="0" smtClean="0">
                <a:solidFill>
                  <a:srgbClr val="FF0000"/>
                </a:solidFill>
              </a:rPr>
              <a:t>Praktikjagten, </a:t>
            </a:r>
            <a:r>
              <a:rPr lang="da-DK" sz="2400" b="1" dirty="0" smtClean="0">
                <a:solidFill>
                  <a:schemeClr val="tx2">
                    <a:lumMod val="60000"/>
                    <a:lumOff val="40000"/>
                  </a:schemeClr>
                </a:solidFill>
              </a:rPr>
              <a:t>UNI – C  praktikpladskampagne</a:t>
            </a:r>
          </a:p>
        </p:txBody>
      </p:sp>
      <p:graphicFrame>
        <p:nvGraphicFramePr>
          <p:cNvPr id="2" name="Pladsholder til indhold 1"/>
          <p:cNvGraphicFramePr>
            <a:graphicFrameLocks noGrp="1"/>
          </p:cNvGraphicFramePr>
          <p:nvPr>
            <p:ph idx="1"/>
          </p:nvPr>
        </p:nvGraphicFramePr>
        <p:xfrm>
          <a:off x="395536" y="1484309"/>
          <a:ext cx="7416823" cy="3744891"/>
        </p:xfrm>
        <a:graphic>
          <a:graphicData uri="http://schemas.openxmlformats.org/drawingml/2006/table">
            <a:tbl>
              <a:tblPr firstRow="1" bandRow="1">
                <a:tableStyleId>{5C22544A-7EE6-4342-B048-85BDC9FD1C3A}</a:tableStyleId>
              </a:tblPr>
              <a:tblGrid>
                <a:gridCol w="2472109"/>
                <a:gridCol w="2472357"/>
                <a:gridCol w="2472357"/>
              </a:tblGrid>
              <a:tr h="555558">
                <a:tc gridSpan="2">
                  <a:txBody>
                    <a:bodyPr/>
                    <a:lstStyle/>
                    <a:p>
                      <a:pPr algn="l" fontAlgn="b"/>
                      <a:r>
                        <a:rPr lang="da-DK" sz="2800" b="1" i="0" u="none" strike="noStrike" dirty="0">
                          <a:solidFill>
                            <a:srgbClr val="000000"/>
                          </a:solidFill>
                          <a:effectLst/>
                          <a:latin typeface="Calibri"/>
                        </a:rPr>
                        <a:t>Besøg:</a:t>
                      </a:r>
                    </a:p>
                  </a:txBody>
                  <a:tcPr marL="9525" marR="9525" marT="9525" marB="0" anchor="b"/>
                </a:tc>
                <a:tc hMerge="1">
                  <a:txBody>
                    <a:bodyPr/>
                    <a:lstStyle/>
                    <a:p>
                      <a:endParaRPr lang="da-DK"/>
                    </a:p>
                  </a:txBody>
                  <a:tcPr/>
                </a:tc>
                <a:tc>
                  <a:txBody>
                    <a:bodyPr/>
                    <a:lstStyle/>
                    <a:p>
                      <a:pPr algn="l" fontAlgn="b"/>
                      <a:r>
                        <a:rPr lang="da-DK" sz="2800" b="0" i="0" u="none" strike="noStrike" dirty="0" smtClean="0">
                          <a:solidFill>
                            <a:srgbClr val="000000"/>
                          </a:solidFill>
                          <a:effectLst/>
                          <a:latin typeface="Calibri"/>
                        </a:rPr>
                        <a:t>Antal</a:t>
                      </a:r>
                      <a:endParaRPr lang="da-DK" sz="2800" b="0" i="0" u="none" strike="noStrike" dirty="0">
                        <a:solidFill>
                          <a:srgbClr val="000000"/>
                        </a:solidFill>
                        <a:effectLst/>
                        <a:latin typeface="Calibri"/>
                      </a:endParaRPr>
                    </a:p>
                  </a:txBody>
                  <a:tcPr marL="9525" marR="9525" marT="9525" marB="0" anchor="b"/>
                </a:tc>
              </a:tr>
              <a:tr h="555558">
                <a:tc>
                  <a:txBody>
                    <a:bodyPr/>
                    <a:lstStyle/>
                    <a:p>
                      <a:pPr algn="l" fontAlgn="b"/>
                      <a:endParaRPr lang="da-DK" sz="1100" b="0" i="0" u="none" strike="noStrike" dirty="0">
                        <a:solidFill>
                          <a:srgbClr val="000000"/>
                        </a:solidFill>
                        <a:effectLst/>
                        <a:latin typeface="Calibri"/>
                      </a:endParaRPr>
                    </a:p>
                  </a:txBody>
                  <a:tcPr marL="9525" marR="9525" marT="9525" marB="0" anchor="b"/>
                </a:tc>
                <a:tc>
                  <a:txBody>
                    <a:bodyPr/>
                    <a:lstStyle/>
                    <a:p>
                      <a:pPr algn="l" fontAlgn="b"/>
                      <a:endParaRPr lang="da-DK" sz="1100" b="0" i="0" u="none" strike="noStrike" dirty="0">
                        <a:solidFill>
                          <a:srgbClr val="000000"/>
                        </a:solidFill>
                        <a:effectLst/>
                        <a:latin typeface="Calibri"/>
                      </a:endParaRPr>
                    </a:p>
                  </a:txBody>
                  <a:tcPr marL="9525" marR="9525" marT="9525" marB="0" anchor="b"/>
                </a:tc>
                <a:tc>
                  <a:txBody>
                    <a:bodyPr/>
                    <a:lstStyle/>
                    <a:p>
                      <a:pPr algn="l" fontAlgn="b"/>
                      <a:endParaRPr lang="da-DK" sz="1100" b="0" i="0" u="none" strike="noStrike" dirty="0">
                        <a:solidFill>
                          <a:srgbClr val="000000"/>
                        </a:solidFill>
                        <a:effectLst/>
                        <a:latin typeface="Calibri"/>
                      </a:endParaRPr>
                    </a:p>
                  </a:txBody>
                  <a:tcPr marL="9525" marR="9525" marT="9525" marB="0" anchor="b"/>
                </a:tc>
              </a:tr>
              <a:tr h="555558">
                <a:tc gridSpan="2">
                  <a:txBody>
                    <a:bodyPr/>
                    <a:lstStyle/>
                    <a:p>
                      <a:pPr algn="l" fontAlgn="b"/>
                      <a:r>
                        <a:rPr lang="da-DK" sz="2400" b="0" i="0" u="none" strike="noStrike" dirty="0" smtClean="0">
                          <a:solidFill>
                            <a:srgbClr val="000000"/>
                          </a:solidFill>
                          <a:effectLst/>
                          <a:latin typeface="Calibri"/>
                        </a:rPr>
                        <a:t>Telemarketing</a:t>
                      </a:r>
                      <a:endParaRPr lang="da-DK" sz="2400" b="0" i="0" u="none" strike="noStrike" dirty="0">
                        <a:solidFill>
                          <a:srgbClr val="000000"/>
                        </a:solidFill>
                        <a:effectLst/>
                        <a:latin typeface="Calibri"/>
                      </a:endParaRPr>
                    </a:p>
                  </a:txBody>
                  <a:tcPr marL="9525" marR="9525" marT="9525" marB="0" anchor="b"/>
                </a:tc>
                <a:tc hMerge="1">
                  <a:txBody>
                    <a:bodyPr/>
                    <a:lstStyle/>
                    <a:p>
                      <a:endParaRPr lang="da-DK"/>
                    </a:p>
                  </a:txBody>
                  <a:tcPr/>
                </a:tc>
                <a:tc>
                  <a:txBody>
                    <a:bodyPr/>
                    <a:lstStyle/>
                    <a:p>
                      <a:pPr algn="r" fontAlgn="b"/>
                      <a:r>
                        <a:rPr lang="da-DK" sz="2400" b="0" i="0" u="none" strike="noStrike" dirty="0">
                          <a:solidFill>
                            <a:srgbClr val="000000"/>
                          </a:solidFill>
                          <a:effectLst/>
                          <a:latin typeface="Calibri"/>
                        </a:rPr>
                        <a:t>717</a:t>
                      </a:r>
                    </a:p>
                  </a:txBody>
                  <a:tcPr marL="9525" marR="9525" marT="9525" marB="0" anchor="b"/>
                </a:tc>
              </a:tr>
              <a:tr h="555558">
                <a:tc gridSpan="2">
                  <a:txBody>
                    <a:bodyPr/>
                    <a:lstStyle/>
                    <a:p>
                      <a:pPr algn="l" fontAlgn="b"/>
                      <a:r>
                        <a:rPr lang="da-DK" sz="2400" b="0" i="0" u="none" strike="noStrike" dirty="0">
                          <a:solidFill>
                            <a:srgbClr val="000000"/>
                          </a:solidFill>
                          <a:effectLst/>
                          <a:latin typeface="Calibri"/>
                        </a:rPr>
                        <a:t>Aalborg Handelsskole</a:t>
                      </a:r>
                    </a:p>
                  </a:txBody>
                  <a:tcPr marL="9525" marR="9525" marT="9525" marB="0" anchor="b"/>
                </a:tc>
                <a:tc hMerge="1">
                  <a:txBody>
                    <a:bodyPr/>
                    <a:lstStyle/>
                    <a:p>
                      <a:endParaRPr lang="da-DK"/>
                    </a:p>
                  </a:txBody>
                  <a:tcPr/>
                </a:tc>
                <a:tc>
                  <a:txBody>
                    <a:bodyPr/>
                    <a:lstStyle/>
                    <a:p>
                      <a:pPr algn="r" fontAlgn="b"/>
                      <a:r>
                        <a:rPr lang="da-DK" sz="2400" b="0" i="0" u="none" strike="noStrike" dirty="0" smtClean="0">
                          <a:solidFill>
                            <a:srgbClr val="000000"/>
                          </a:solidFill>
                          <a:effectLst/>
                          <a:latin typeface="Calibri"/>
                        </a:rPr>
                        <a:t>262</a:t>
                      </a:r>
                      <a:endParaRPr lang="da-DK" sz="2400" b="0" i="0" u="none" strike="noStrike" dirty="0">
                        <a:solidFill>
                          <a:srgbClr val="000000"/>
                        </a:solidFill>
                        <a:effectLst/>
                        <a:latin typeface="Calibri"/>
                      </a:endParaRPr>
                    </a:p>
                  </a:txBody>
                  <a:tcPr marL="9525" marR="9525" marT="9525" marB="0" anchor="b"/>
                </a:tc>
              </a:tr>
              <a:tr h="555558">
                <a:tc>
                  <a:txBody>
                    <a:bodyPr/>
                    <a:lstStyle/>
                    <a:p>
                      <a:pPr algn="l" fontAlgn="b"/>
                      <a:r>
                        <a:rPr lang="da-DK" sz="2400" b="0" i="0" u="none" strike="noStrike" dirty="0">
                          <a:solidFill>
                            <a:srgbClr val="000000"/>
                          </a:solidFill>
                          <a:effectLst/>
                          <a:latin typeface="Calibri"/>
                        </a:rPr>
                        <a:t>EUC NV</a:t>
                      </a:r>
                    </a:p>
                  </a:txBody>
                  <a:tcPr marL="9525" marR="9525" marT="9525" marB="0" anchor="b"/>
                </a:tc>
                <a:tc>
                  <a:txBody>
                    <a:bodyPr/>
                    <a:lstStyle/>
                    <a:p>
                      <a:pPr algn="l" fontAlgn="b"/>
                      <a:endParaRPr lang="da-DK" sz="1100" b="0" i="0" u="none" strike="noStrike" dirty="0">
                        <a:solidFill>
                          <a:srgbClr val="000000"/>
                        </a:solidFill>
                        <a:effectLst/>
                        <a:latin typeface="Calibri"/>
                      </a:endParaRPr>
                    </a:p>
                  </a:txBody>
                  <a:tcPr marL="9525" marR="9525" marT="9525" marB="0" anchor="b"/>
                </a:tc>
                <a:tc>
                  <a:txBody>
                    <a:bodyPr/>
                    <a:lstStyle/>
                    <a:p>
                      <a:pPr algn="r" fontAlgn="b"/>
                      <a:r>
                        <a:rPr lang="da-DK" sz="2400" b="0" i="0" u="none" strike="noStrike" dirty="0">
                          <a:solidFill>
                            <a:srgbClr val="000000"/>
                          </a:solidFill>
                          <a:effectLst/>
                          <a:latin typeface="Calibri"/>
                        </a:rPr>
                        <a:t>224</a:t>
                      </a:r>
                    </a:p>
                  </a:txBody>
                  <a:tcPr marL="9525" marR="9525" marT="9525" marB="0" anchor="b"/>
                </a:tc>
              </a:tr>
              <a:tr h="555558">
                <a:tc>
                  <a:txBody>
                    <a:bodyPr/>
                    <a:lstStyle/>
                    <a:p>
                      <a:pPr algn="l" fontAlgn="b"/>
                      <a:r>
                        <a:rPr lang="da-DK" sz="2400" b="0" i="0" u="none" strike="noStrike" dirty="0" smtClean="0">
                          <a:solidFill>
                            <a:srgbClr val="000000"/>
                          </a:solidFill>
                          <a:effectLst/>
                          <a:latin typeface="Calibri"/>
                        </a:rPr>
                        <a:t>SOSU Nord</a:t>
                      </a:r>
                      <a:endParaRPr lang="da-DK" sz="2400" b="0" i="0" u="none" strike="noStrike" dirty="0">
                        <a:solidFill>
                          <a:srgbClr val="000000"/>
                        </a:solidFill>
                        <a:effectLst/>
                        <a:latin typeface="Calibri"/>
                      </a:endParaRPr>
                    </a:p>
                  </a:txBody>
                  <a:tcPr marL="9525" marR="9525" marT="9525" marB="0" anchor="b"/>
                </a:tc>
                <a:tc>
                  <a:txBody>
                    <a:bodyPr/>
                    <a:lstStyle/>
                    <a:p>
                      <a:pPr algn="l" fontAlgn="b"/>
                      <a:endParaRPr lang="da-DK" sz="1100" b="0" i="0" u="none" strike="noStrike" dirty="0">
                        <a:solidFill>
                          <a:srgbClr val="000000"/>
                        </a:solidFill>
                        <a:effectLst/>
                        <a:latin typeface="Calibri"/>
                      </a:endParaRPr>
                    </a:p>
                  </a:txBody>
                  <a:tcPr marL="9525" marR="9525" marT="9525" marB="0" anchor="b"/>
                </a:tc>
                <a:tc>
                  <a:txBody>
                    <a:bodyPr/>
                    <a:lstStyle/>
                    <a:p>
                      <a:pPr algn="r" fontAlgn="b"/>
                      <a:r>
                        <a:rPr lang="da-DK" sz="2400" b="0" i="0" u="none" strike="noStrike" dirty="0" smtClean="0">
                          <a:solidFill>
                            <a:srgbClr val="000000"/>
                          </a:solidFill>
                          <a:effectLst/>
                          <a:latin typeface="Calibri"/>
                        </a:rPr>
                        <a:t>34</a:t>
                      </a:r>
                      <a:endParaRPr lang="da-DK" sz="2400" b="0" i="0" u="none" strike="noStrike" dirty="0">
                        <a:solidFill>
                          <a:srgbClr val="000000"/>
                        </a:solidFill>
                        <a:effectLst/>
                        <a:latin typeface="Calibri"/>
                      </a:endParaRPr>
                    </a:p>
                  </a:txBody>
                  <a:tcPr marL="9525" marR="9525" marT="9525" marB="0" anchor="b"/>
                </a:tc>
              </a:tr>
              <a:tr h="411543">
                <a:tc>
                  <a:txBody>
                    <a:bodyPr/>
                    <a:lstStyle/>
                    <a:p>
                      <a:pPr algn="l" fontAlgn="b"/>
                      <a:r>
                        <a:rPr lang="da-DK" sz="2400" b="0" i="0" u="none" strike="noStrike" dirty="0" smtClean="0">
                          <a:solidFill>
                            <a:srgbClr val="000000"/>
                          </a:solidFill>
                          <a:effectLst/>
                          <a:latin typeface="Calibri"/>
                        </a:rPr>
                        <a:t>SUM</a:t>
                      </a:r>
                      <a:endParaRPr lang="da-DK" sz="2400" b="0" i="0" u="none" strike="noStrike" dirty="0">
                        <a:solidFill>
                          <a:srgbClr val="000000"/>
                        </a:solidFill>
                        <a:effectLst/>
                        <a:latin typeface="Calibri"/>
                      </a:endParaRPr>
                    </a:p>
                  </a:txBody>
                  <a:tcPr marL="9525" marR="9525" marT="9525" marB="0" anchor="b"/>
                </a:tc>
                <a:tc>
                  <a:txBody>
                    <a:bodyPr/>
                    <a:lstStyle/>
                    <a:p>
                      <a:pPr algn="l" fontAlgn="b"/>
                      <a:endParaRPr lang="da-DK" sz="1100" b="0" i="0" u="none" strike="noStrike" dirty="0">
                        <a:solidFill>
                          <a:srgbClr val="000000"/>
                        </a:solidFill>
                        <a:effectLst/>
                        <a:latin typeface="Calibri"/>
                      </a:endParaRPr>
                    </a:p>
                  </a:txBody>
                  <a:tcPr marL="9525" marR="9525" marT="9525" marB="0" anchor="b"/>
                </a:tc>
                <a:tc>
                  <a:txBody>
                    <a:bodyPr/>
                    <a:lstStyle/>
                    <a:p>
                      <a:pPr algn="r" fontAlgn="b"/>
                      <a:r>
                        <a:rPr lang="da-DK" sz="2400" b="0" i="0" u="none" strike="noStrike" dirty="0" smtClean="0">
                          <a:solidFill>
                            <a:srgbClr val="000000"/>
                          </a:solidFill>
                          <a:effectLst/>
                          <a:latin typeface="Calibri"/>
                        </a:rPr>
                        <a:t>1227</a:t>
                      </a:r>
                      <a:endParaRPr lang="da-DK" sz="2400" b="0" i="0" u="none" strike="noStrike" dirty="0">
                        <a:solidFill>
                          <a:srgbClr val="000000"/>
                        </a:solidFill>
                        <a:effectLst/>
                        <a:latin typeface="Calibri"/>
                      </a:endParaRPr>
                    </a:p>
                  </a:txBody>
                  <a:tcPr marL="9525" marR="9525" marT="9525" marB="0" anchor="b"/>
                </a:tc>
              </a:tr>
            </a:tbl>
          </a:graphicData>
        </a:graphic>
      </p:graphicFrame>
      <p:sp>
        <p:nvSpPr>
          <p:cNvPr id="5" name="Pladsholder til diasnummer 4"/>
          <p:cNvSpPr>
            <a:spLocks noGrp="1"/>
          </p:cNvSpPr>
          <p:nvPr>
            <p:ph type="sldNum" sz="quarter" idx="12"/>
          </p:nvPr>
        </p:nvSpPr>
        <p:spPr/>
        <p:txBody>
          <a:bodyPr/>
          <a:lstStyle/>
          <a:p>
            <a:pPr>
              <a:defRPr/>
            </a:pPr>
            <a:fld id="{D92A6BD8-E6F8-40D7-A00C-5365FE0AC620}" type="slidenum">
              <a:rPr lang="da-DK" smtClean="0"/>
              <a:pPr>
                <a:defRPr/>
              </a:pPr>
              <a:t>18</a:t>
            </a:fld>
            <a:endParaRPr lang="da-DK"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457200" y="274638"/>
            <a:ext cx="8578850" cy="511175"/>
          </a:xfrm>
        </p:spPr>
        <p:txBody>
          <a:bodyPr/>
          <a:lstStyle/>
          <a:p>
            <a:pPr algn="l">
              <a:defRPr/>
            </a:pPr>
            <a:r>
              <a:rPr lang="da-DK" sz="2400" b="1" dirty="0" smtClean="0">
                <a:solidFill>
                  <a:srgbClr val="FF0000"/>
                </a:solidFill>
              </a:rPr>
              <a:t>Praktikjagten, </a:t>
            </a:r>
            <a:r>
              <a:rPr lang="da-DK" sz="2400" b="1" dirty="0" smtClean="0">
                <a:solidFill>
                  <a:schemeClr val="tx2">
                    <a:lumMod val="60000"/>
                    <a:lumOff val="40000"/>
                  </a:schemeClr>
                </a:solidFill>
              </a:rPr>
              <a:t>UNI – C  praktikpladskampagne</a:t>
            </a:r>
          </a:p>
        </p:txBody>
      </p:sp>
      <p:graphicFrame>
        <p:nvGraphicFramePr>
          <p:cNvPr id="4" name="Pladsholder til indhold 3"/>
          <p:cNvGraphicFramePr>
            <a:graphicFrameLocks noGrp="1"/>
          </p:cNvGraphicFramePr>
          <p:nvPr>
            <p:ph idx="1"/>
          </p:nvPr>
        </p:nvGraphicFramePr>
        <p:xfrm>
          <a:off x="468313" y="765175"/>
          <a:ext cx="8147051" cy="5936998"/>
        </p:xfrm>
        <a:graphic>
          <a:graphicData uri="http://schemas.openxmlformats.org/drawingml/2006/table">
            <a:tbl>
              <a:tblPr firstRow="1" bandRow="1">
                <a:tableStyleId>{5C22544A-7EE6-4342-B048-85BDC9FD1C3A}</a:tableStyleId>
              </a:tblPr>
              <a:tblGrid>
                <a:gridCol w="740641"/>
                <a:gridCol w="740641"/>
                <a:gridCol w="740641"/>
                <a:gridCol w="740641"/>
                <a:gridCol w="740641"/>
                <a:gridCol w="915539"/>
                <a:gridCol w="1080094"/>
                <a:gridCol w="421694"/>
                <a:gridCol w="2026519"/>
              </a:tblGrid>
              <a:tr h="370781">
                <a:tc>
                  <a:txBody>
                    <a:bodyPr/>
                    <a:lstStyle/>
                    <a:p>
                      <a:endParaRPr lang="da-DK" sz="1800" dirty="0"/>
                    </a:p>
                  </a:txBody>
                  <a:tcPr marL="91438" marR="91438" marT="45713" marB="45713"/>
                </a:tc>
                <a:tc gridSpan="5">
                  <a:txBody>
                    <a:bodyPr/>
                    <a:lstStyle/>
                    <a:p>
                      <a:pPr algn="l" fontAlgn="b"/>
                      <a:r>
                        <a:rPr lang="da-DK" sz="1800" b="1" i="0" u="none" strike="noStrike" dirty="0">
                          <a:solidFill>
                            <a:srgbClr val="000000"/>
                          </a:solidFill>
                          <a:effectLst/>
                          <a:latin typeface="Calibri"/>
                        </a:rPr>
                        <a:t>Mål og resultater pr. 15/11 2010</a:t>
                      </a:r>
                    </a:p>
                  </a:txBody>
                  <a:tcPr marL="9525" marR="9525" marT="9523" marB="0" anchor="b"/>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ctr" fontAlgn="b"/>
                      <a:endParaRPr lang="da-DK" sz="1400" b="1" i="0" u="none" strike="noStrike" dirty="0">
                        <a:solidFill>
                          <a:srgbClr val="000000"/>
                        </a:solidFill>
                        <a:effectLst/>
                        <a:latin typeface="Calibri"/>
                      </a:endParaRPr>
                    </a:p>
                  </a:txBody>
                  <a:tcPr marL="9525" marR="9525" marT="9523" marB="0" anchor="b"/>
                </a:tc>
                <a:tc>
                  <a:txBody>
                    <a:bodyPr/>
                    <a:lstStyle/>
                    <a:p>
                      <a:pPr algn="ctr" fontAlgn="b"/>
                      <a:endParaRPr lang="da-DK" sz="1400" b="1" i="0" u="none" strike="noStrike" dirty="0">
                        <a:solidFill>
                          <a:srgbClr val="000000"/>
                        </a:solidFill>
                        <a:effectLst/>
                        <a:latin typeface="Calibri"/>
                      </a:endParaRPr>
                    </a:p>
                  </a:txBody>
                  <a:tcPr marL="9525" marR="9525" marT="9523" marB="0" anchor="b"/>
                </a:tc>
                <a:tc>
                  <a:txBody>
                    <a:bodyPr/>
                    <a:lstStyle/>
                    <a:p>
                      <a:pPr algn="ctr" fontAlgn="b"/>
                      <a:endParaRPr lang="da-DK" sz="1400" b="1" i="0" u="none" strike="noStrike" dirty="0">
                        <a:solidFill>
                          <a:srgbClr val="000000"/>
                        </a:solidFill>
                        <a:effectLst/>
                        <a:latin typeface="Calibri"/>
                      </a:endParaRPr>
                    </a:p>
                  </a:txBody>
                  <a:tcPr marL="9525" marR="9525" marT="9523" marB="0" anchor="b"/>
                </a:tc>
              </a:tr>
              <a:tr h="370781">
                <a:tc>
                  <a:txBody>
                    <a:bodyPr/>
                    <a:lstStyle/>
                    <a:p>
                      <a:endParaRPr lang="da-DK" sz="1800" dirty="0"/>
                    </a:p>
                  </a:txBody>
                  <a:tcPr marL="91438" marR="91438" marT="45713" marB="45713"/>
                </a:tc>
                <a:tc gridSpan="4">
                  <a:txBody>
                    <a:bodyPr/>
                    <a:lstStyle/>
                    <a:p>
                      <a:pPr algn="l" fontAlgn="b"/>
                      <a:r>
                        <a:rPr lang="da-DK" sz="1100" b="0" i="0" u="none" strike="noStrike" dirty="0">
                          <a:solidFill>
                            <a:srgbClr val="000000"/>
                          </a:solidFill>
                          <a:effectLst/>
                          <a:latin typeface="Calibri"/>
                        </a:rPr>
                        <a:t>Registrerede uddannelsesaftaler - regionen</a:t>
                      </a:r>
                    </a:p>
                  </a:txBody>
                  <a:tcPr marL="9525" marR="9525" marT="9523" marB="0" anchor="b"/>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r>
              <a:tr h="370781">
                <a:tc>
                  <a:txBody>
                    <a:bodyPr/>
                    <a:lstStyle/>
                    <a:p>
                      <a:endParaRPr lang="da-DK" sz="1800" dirty="0"/>
                    </a:p>
                  </a:txBody>
                  <a:tcPr marL="91438" marR="91438" marT="45713" marB="45713"/>
                </a:tc>
                <a:tc gridSpan="3">
                  <a:txBody>
                    <a:bodyPr/>
                    <a:lstStyle/>
                    <a:p>
                      <a:pPr algn="l" fontAlgn="b"/>
                      <a:r>
                        <a:rPr lang="da-DK" sz="1400" b="1" i="0" u="none" strike="noStrike" dirty="0">
                          <a:solidFill>
                            <a:srgbClr val="000000"/>
                          </a:solidFill>
                          <a:effectLst/>
                          <a:latin typeface="Calibri"/>
                        </a:rPr>
                        <a:t>Opdelt på skoler:</a:t>
                      </a:r>
                    </a:p>
                  </a:txBody>
                  <a:tcPr marL="9525" marR="9525" marT="9523" marB="0" anchor="b"/>
                </a:tc>
                <a:tc hMerge="1">
                  <a:txBody>
                    <a:bodyPr/>
                    <a:lstStyle/>
                    <a:p>
                      <a:endParaRPr lang="da-DK"/>
                    </a:p>
                  </a:txBody>
                  <a:tcPr/>
                </a:tc>
                <a:tc hMerge="1">
                  <a:txBody>
                    <a:bodyPr/>
                    <a:lstStyle/>
                    <a:p>
                      <a:endParaRPr lang="da-DK"/>
                    </a:p>
                  </a:txBody>
                  <a:tcPr/>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100" b="0" i="0" u="none" strike="noStrike" dirty="0">
                          <a:solidFill>
                            <a:srgbClr val="000000"/>
                          </a:solidFill>
                          <a:effectLst/>
                          <a:latin typeface="Calibri"/>
                        </a:rPr>
                        <a:t>Selve praktikpladsjagt - perioden</a:t>
                      </a:r>
                    </a:p>
                  </a:txBody>
                  <a:tcPr marL="9525" marR="9525" marT="9523" marB="0" anchor="b"/>
                </a:tc>
              </a:tr>
              <a:tr h="370781">
                <a:tc>
                  <a:txBody>
                    <a:bodyPr/>
                    <a:lstStyle/>
                    <a:p>
                      <a:endParaRPr lang="da-DK" sz="1800" dirty="0"/>
                    </a:p>
                  </a:txBody>
                  <a:tcPr marL="91438" marR="91438" marT="45713" marB="45713"/>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100" b="1" i="0" u="none" strike="noStrike" dirty="0" smtClean="0">
                          <a:solidFill>
                            <a:srgbClr val="000000"/>
                          </a:solidFill>
                          <a:effectLst/>
                          <a:latin typeface="Calibri"/>
                        </a:rPr>
                        <a:t>1/1-15/11 </a:t>
                      </a:r>
                      <a:r>
                        <a:rPr lang="da-DK" sz="1100" b="1" i="0" u="none" strike="noStrike" dirty="0">
                          <a:solidFill>
                            <a:srgbClr val="000000"/>
                          </a:solidFill>
                          <a:effectLst/>
                          <a:latin typeface="Calibri"/>
                        </a:rPr>
                        <a:t>2009</a:t>
                      </a:r>
                    </a:p>
                  </a:txBody>
                  <a:tcPr marL="9525" marR="9525" marT="9523" marB="0" anchor="b"/>
                </a:tc>
                <a:tc>
                  <a:txBody>
                    <a:bodyPr/>
                    <a:lstStyle/>
                    <a:p>
                      <a:pPr algn="ctr" fontAlgn="b"/>
                      <a:r>
                        <a:rPr lang="da-DK" sz="1100" b="1" i="0" u="none" strike="noStrike" dirty="0" smtClean="0">
                          <a:solidFill>
                            <a:srgbClr val="000000"/>
                          </a:solidFill>
                          <a:effectLst/>
                          <a:latin typeface="Calibri"/>
                        </a:rPr>
                        <a:t>1/1-15/11 </a:t>
                      </a:r>
                      <a:r>
                        <a:rPr lang="da-DK" sz="1100" b="1" i="0" u="none" strike="noStrike" dirty="0">
                          <a:solidFill>
                            <a:srgbClr val="000000"/>
                          </a:solidFill>
                          <a:effectLst/>
                          <a:latin typeface="Calibri"/>
                        </a:rPr>
                        <a:t>2010</a:t>
                      </a:r>
                    </a:p>
                  </a:txBody>
                  <a:tcPr marL="9525" marR="9525" marT="9523" marB="0" anchor="b"/>
                </a:tc>
                <a:tc>
                  <a:txBody>
                    <a:bodyPr/>
                    <a:lstStyle/>
                    <a:p>
                      <a:pPr algn="ctr" fontAlgn="b"/>
                      <a:r>
                        <a:rPr lang="da-DK" sz="1100" b="1" i="0" u="none" strike="noStrike" dirty="0">
                          <a:solidFill>
                            <a:srgbClr val="000000"/>
                          </a:solidFill>
                          <a:effectLst/>
                          <a:latin typeface="Calibri"/>
                        </a:rPr>
                        <a:t>Ændring i %</a:t>
                      </a:r>
                    </a:p>
                  </a:txBody>
                  <a:tcPr marL="9525" marR="9525" marT="9523" marB="0" anchor="b"/>
                </a:tc>
                <a:tc>
                  <a:txBody>
                    <a:bodyPr/>
                    <a:lstStyle/>
                    <a:p>
                      <a:pPr algn="ctr" fontAlgn="b"/>
                      <a:endParaRPr lang="da-DK" sz="1100" b="1" i="0" u="none" strike="noStrike" dirty="0">
                        <a:solidFill>
                          <a:srgbClr val="000000"/>
                        </a:solidFill>
                        <a:effectLst/>
                        <a:latin typeface="Calibri"/>
                      </a:endParaRPr>
                    </a:p>
                  </a:txBody>
                  <a:tcPr marL="9525" marR="9525" marT="9523" marB="0" anchor="b"/>
                </a:tc>
                <a:tc>
                  <a:txBody>
                    <a:bodyPr/>
                    <a:lstStyle/>
                    <a:p>
                      <a:pPr algn="ctr" fontAlgn="b"/>
                      <a:r>
                        <a:rPr lang="da-DK" sz="1800" b="1" i="0" u="none" strike="noStrike" dirty="0">
                          <a:solidFill>
                            <a:srgbClr val="000000"/>
                          </a:solidFill>
                          <a:effectLst/>
                          <a:latin typeface="Calibri"/>
                        </a:rPr>
                        <a:t>1/3-25/10 2010</a:t>
                      </a:r>
                    </a:p>
                  </a:txBody>
                  <a:tcPr marL="9525" marR="9525" marT="9523" marB="0" anchor="b"/>
                </a:tc>
              </a:tr>
              <a:tr h="370781">
                <a:tc>
                  <a:txBody>
                    <a:bodyPr/>
                    <a:lstStyle/>
                    <a:p>
                      <a:endParaRPr lang="da-DK" sz="1800" dirty="0"/>
                    </a:p>
                  </a:txBody>
                  <a:tcPr marL="91438" marR="91438" marT="45713" marB="45713"/>
                </a:tc>
                <a:tc gridSpan="3">
                  <a:txBody>
                    <a:bodyPr/>
                    <a:lstStyle/>
                    <a:p>
                      <a:pPr algn="l" fontAlgn="b"/>
                      <a:r>
                        <a:rPr lang="da-DK" sz="1100" b="0" i="0" u="none" strike="noStrike" dirty="0">
                          <a:solidFill>
                            <a:srgbClr val="000000"/>
                          </a:solidFill>
                          <a:effectLst/>
                          <a:latin typeface="Calibri"/>
                        </a:rPr>
                        <a:t>Tech College Aalborg</a:t>
                      </a:r>
                    </a:p>
                  </a:txBody>
                  <a:tcPr marL="9525" marR="9525" marT="9523" marB="0" anchor="b"/>
                </a:tc>
                <a:tc hMerge="1">
                  <a:txBody>
                    <a:bodyPr/>
                    <a:lstStyle/>
                    <a:p>
                      <a:endParaRPr lang="da-DK"/>
                    </a:p>
                  </a:txBody>
                  <a:tcPr/>
                </a:tc>
                <a:tc hMerge="1">
                  <a:txBody>
                    <a:bodyPr/>
                    <a:lstStyle/>
                    <a:p>
                      <a:endParaRPr lang="da-DK"/>
                    </a:p>
                  </a:txBody>
                  <a:tcPr/>
                </a:tc>
                <a:tc>
                  <a:txBody>
                    <a:bodyPr/>
                    <a:lstStyle/>
                    <a:p>
                      <a:pPr algn="ctr" fontAlgn="b"/>
                      <a:r>
                        <a:rPr lang="da-DK" sz="1100" b="0" i="0" u="none" strike="noStrike" dirty="0">
                          <a:solidFill>
                            <a:srgbClr val="000000"/>
                          </a:solidFill>
                          <a:effectLst/>
                          <a:latin typeface="Calibri"/>
                        </a:rPr>
                        <a:t>934</a:t>
                      </a:r>
                    </a:p>
                  </a:txBody>
                  <a:tcPr marL="9525" marR="9525" marT="9523" marB="0" anchor="b"/>
                </a:tc>
                <a:tc>
                  <a:txBody>
                    <a:bodyPr/>
                    <a:lstStyle/>
                    <a:p>
                      <a:pPr algn="ctr" fontAlgn="b"/>
                      <a:r>
                        <a:rPr lang="da-DK" sz="1100" b="0" i="0" u="none" strike="noStrike" dirty="0">
                          <a:solidFill>
                            <a:srgbClr val="000000"/>
                          </a:solidFill>
                          <a:effectLst/>
                          <a:latin typeface="Calibri"/>
                        </a:rPr>
                        <a:t>1255</a:t>
                      </a:r>
                    </a:p>
                  </a:txBody>
                  <a:tcPr marL="9525" marR="9525" marT="9523" marB="0" anchor="b"/>
                </a:tc>
                <a:tc>
                  <a:txBody>
                    <a:bodyPr/>
                    <a:lstStyle/>
                    <a:p>
                      <a:pPr algn="ctr" fontAlgn="b"/>
                      <a:r>
                        <a:rPr lang="da-DK" sz="1100" b="0" i="0" u="none" strike="noStrike" dirty="0">
                          <a:solidFill>
                            <a:srgbClr val="000000"/>
                          </a:solidFill>
                          <a:effectLst/>
                          <a:latin typeface="Calibri"/>
                        </a:rPr>
                        <a:t>34,4%</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1041</a:t>
                      </a:r>
                    </a:p>
                  </a:txBody>
                  <a:tcPr marL="9525" marR="9525" marT="9523" marB="0" anchor="b"/>
                </a:tc>
              </a:tr>
              <a:tr h="370781">
                <a:tc>
                  <a:txBody>
                    <a:bodyPr/>
                    <a:lstStyle/>
                    <a:p>
                      <a:endParaRPr lang="da-DK" sz="1800" dirty="0"/>
                    </a:p>
                  </a:txBody>
                  <a:tcPr marL="91438" marR="91438" marT="45713" marB="45713"/>
                </a:tc>
                <a:tc gridSpan="2">
                  <a:txBody>
                    <a:bodyPr/>
                    <a:lstStyle/>
                    <a:p>
                      <a:pPr algn="l" fontAlgn="b"/>
                      <a:r>
                        <a:rPr lang="da-DK" sz="1100" b="0" i="0" u="none" strike="noStrike" dirty="0">
                          <a:solidFill>
                            <a:srgbClr val="000000"/>
                          </a:solidFill>
                          <a:effectLst/>
                          <a:latin typeface="Calibri"/>
                        </a:rPr>
                        <a:t>EUC Nord</a:t>
                      </a:r>
                      <a:r>
                        <a:rPr lang="da-DK" sz="1100" b="1" i="0" u="none" strike="noStrike" dirty="0">
                          <a:solidFill>
                            <a:srgbClr val="000000"/>
                          </a:solidFill>
                          <a:effectLst/>
                          <a:latin typeface="Calibri"/>
                        </a:rPr>
                        <a:t>*</a:t>
                      </a:r>
                      <a:endParaRPr lang="da-DK" sz="1100" b="0" i="0" u="none" strike="noStrike" dirty="0">
                        <a:solidFill>
                          <a:srgbClr val="000000"/>
                        </a:solidFill>
                        <a:effectLst/>
                        <a:latin typeface="Calibri"/>
                      </a:endParaRPr>
                    </a:p>
                  </a:txBody>
                  <a:tcPr marL="9525" marR="9525" marT="9523" marB="0" anchor="b"/>
                </a:tc>
                <a:tc hMerge="1">
                  <a:txBody>
                    <a:bodyPr/>
                    <a:lstStyle/>
                    <a:p>
                      <a:endParaRPr lang="da-DK"/>
                    </a:p>
                  </a:txBody>
                  <a:tcPr/>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100" b="0" i="0" u="none" strike="noStrike" dirty="0">
                          <a:solidFill>
                            <a:srgbClr val="000000"/>
                          </a:solidFill>
                          <a:effectLst/>
                          <a:latin typeface="Calibri"/>
                        </a:rPr>
                        <a:t>423</a:t>
                      </a:r>
                    </a:p>
                  </a:txBody>
                  <a:tcPr marL="9525" marR="9525" marT="9523" marB="0" anchor="b"/>
                </a:tc>
                <a:tc>
                  <a:txBody>
                    <a:bodyPr/>
                    <a:lstStyle/>
                    <a:p>
                      <a:pPr algn="ctr" fontAlgn="b"/>
                      <a:r>
                        <a:rPr lang="da-DK" sz="1100" b="0" i="0" u="none" strike="noStrike" dirty="0">
                          <a:solidFill>
                            <a:srgbClr val="000000"/>
                          </a:solidFill>
                          <a:effectLst/>
                          <a:latin typeface="Calibri"/>
                        </a:rPr>
                        <a:t>452</a:t>
                      </a:r>
                    </a:p>
                  </a:txBody>
                  <a:tcPr marL="9525" marR="9525" marT="9523" marB="0" anchor="b"/>
                </a:tc>
                <a:tc>
                  <a:txBody>
                    <a:bodyPr/>
                    <a:lstStyle/>
                    <a:p>
                      <a:pPr algn="ctr" fontAlgn="b"/>
                      <a:r>
                        <a:rPr lang="da-DK" sz="1100" b="0" i="0" u="none" strike="noStrike" dirty="0">
                          <a:solidFill>
                            <a:srgbClr val="000000"/>
                          </a:solidFill>
                          <a:effectLst/>
                          <a:latin typeface="Calibri"/>
                        </a:rPr>
                        <a:t>6,9%</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391</a:t>
                      </a:r>
                    </a:p>
                  </a:txBody>
                  <a:tcPr marL="9525" marR="9525" marT="9523" marB="0" anchor="b"/>
                </a:tc>
              </a:tr>
              <a:tr h="370781">
                <a:tc>
                  <a:txBody>
                    <a:bodyPr/>
                    <a:lstStyle/>
                    <a:p>
                      <a:endParaRPr lang="da-DK" sz="1800" dirty="0"/>
                    </a:p>
                  </a:txBody>
                  <a:tcPr marL="91438" marR="91438" marT="45713" marB="45713"/>
                </a:tc>
                <a:tc>
                  <a:txBody>
                    <a:bodyPr/>
                    <a:lstStyle/>
                    <a:p>
                      <a:pPr algn="l" fontAlgn="b"/>
                      <a:r>
                        <a:rPr lang="da-DK" sz="1100" b="0" i="0" u="none" strike="noStrike" dirty="0">
                          <a:solidFill>
                            <a:srgbClr val="000000"/>
                          </a:solidFill>
                          <a:effectLst/>
                          <a:latin typeface="Calibri"/>
                        </a:rPr>
                        <a:t>Minerva</a:t>
                      </a: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100" b="0" i="0" u="none" strike="noStrike" dirty="0">
                          <a:solidFill>
                            <a:srgbClr val="000000"/>
                          </a:solidFill>
                          <a:effectLst/>
                          <a:latin typeface="Calibri"/>
                        </a:rPr>
                        <a:t>220</a:t>
                      </a:r>
                    </a:p>
                  </a:txBody>
                  <a:tcPr marL="9525" marR="9525" marT="9523" marB="0" anchor="b"/>
                </a:tc>
                <a:tc>
                  <a:txBody>
                    <a:bodyPr/>
                    <a:lstStyle/>
                    <a:p>
                      <a:pPr algn="ctr" fontAlgn="b"/>
                      <a:r>
                        <a:rPr lang="da-DK" sz="1100" b="0" i="0" u="none" strike="noStrike" dirty="0">
                          <a:solidFill>
                            <a:srgbClr val="000000"/>
                          </a:solidFill>
                          <a:effectLst/>
                          <a:latin typeface="Calibri"/>
                        </a:rPr>
                        <a:t>311</a:t>
                      </a:r>
                    </a:p>
                  </a:txBody>
                  <a:tcPr marL="9525" marR="9525" marT="9523" marB="0" anchor="b"/>
                </a:tc>
                <a:tc>
                  <a:txBody>
                    <a:bodyPr/>
                    <a:lstStyle/>
                    <a:p>
                      <a:pPr algn="ctr" fontAlgn="b"/>
                      <a:r>
                        <a:rPr lang="da-DK" sz="1100" b="0" i="0" u="none" strike="noStrike" dirty="0">
                          <a:solidFill>
                            <a:srgbClr val="000000"/>
                          </a:solidFill>
                          <a:effectLst/>
                          <a:latin typeface="Calibri"/>
                        </a:rPr>
                        <a:t>41,4%</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286</a:t>
                      </a:r>
                    </a:p>
                  </a:txBody>
                  <a:tcPr marL="9525" marR="9525" marT="9523" marB="0" anchor="b"/>
                </a:tc>
              </a:tr>
              <a:tr h="370781">
                <a:tc>
                  <a:txBody>
                    <a:bodyPr/>
                    <a:lstStyle/>
                    <a:p>
                      <a:endParaRPr lang="da-DK" sz="1800" dirty="0"/>
                    </a:p>
                  </a:txBody>
                  <a:tcPr marL="91438" marR="91438" marT="45713" marB="45713"/>
                </a:tc>
                <a:tc gridSpan="3">
                  <a:txBody>
                    <a:bodyPr/>
                    <a:lstStyle/>
                    <a:p>
                      <a:pPr algn="l" fontAlgn="b"/>
                      <a:r>
                        <a:rPr lang="da-DK" sz="1100" b="0" i="0" u="none" strike="noStrike" dirty="0">
                          <a:solidFill>
                            <a:srgbClr val="000000"/>
                          </a:solidFill>
                          <a:effectLst/>
                          <a:latin typeface="Calibri"/>
                        </a:rPr>
                        <a:t>Erhvervsskolerne Aars</a:t>
                      </a:r>
                    </a:p>
                  </a:txBody>
                  <a:tcPr marL="9525" marR="9525" marT="9523" marB="0" anchor="b"/>
                </a:tc>
                <a:tc hMerge="1">
                  <a:txBody>
                    <a:bodyPr/>
                    <a:lstStyle/>
                    <a:p>
                      <a:endParaRPr lang="da-DK"/>
                    </a:p>
                  </a:txBody>
                  <a:tcPr/>
                </a:tc>
                <a:tc hMerge="1">
                  <a:txBody>
                    <a:bodyPr/>
                    <a:lstStyle/>
                    <a:p>
                      <a:endParaRPr lang="da-DK"/>
                    </a:p>
                  </a:txBody>
                  <a:tcPr/>
                </a:tc>
                <a:tc>
                  <a:txBody>
                    <a:bodyPr/>
                    <a:lstStyle/>
                    <a:p>
                      <a:pPr algn="ctr" fontAlgn="b"/>
                      <a:r>
                        <a:rPr lang="da-DK" sz="1100" b="0" i="0" u="none" strike="noStrike" dirty="0">
                          <a:solidFill>
                            <a:srgbClr val="000000"/>
                          </a:solidFill>
                          <a:effectLst/>
                          <a:latin typeface="Calibri"/>
                        </a:rPr>
                        <a:t>180</a:t>
                      </a:r>
                    </a:p>
                  </a:txBody>
                  <a:tcPr marL="9525" marR="9525" marT="9523" marB="0" anchor="b"/>
                </a:tc>
                <a:tc>
                  <a:txBody>
                    <a:bodyPr/>
                    <a:lstStyle/>
                    <a:p>
                      <a:pPr algn="ctr" fontAlgn="b"/>
                      <a:r>
                        <a:rPr lang="da-DK" sz="1100" b="0" i="0" u="none" strike="noStrike" dirty="0">
                          <a:solidFill>
                            <a:srgbClr val="000000"/>
                          </a:solidFill>
                          <a:effectLst/>
                          <a:latin typeface="Calibri"/>
                        </a:rPr>
                        <a:t>235</a:t>
                      </a:r>
                    </a:p>
                  </a:txBody>
                  <a:tcPr marL="9525" marR="9525" marT="9523" marB="0" anchor="b"/>
                </a:tc>
                <a:tc>
                  <a:txBody>
                    <a:bodyPr/>
                    <a:lstStyle/>
                    <a:p>
                      <a:pPr algn="ctr" fontAlgn="b"/>
                      <a:r>
                        <a:rPr lang="da-DK" sz="1100" b="0" i="0" u="none" strike="noStrike" dirty="0">
                          <a:solidFill>
                            <a:srgbClr val="000000"/>
                          </a:solidFill>
                          <a:effectLst/>
                          <a:latin typeface="Calibri"/>
                        </a:rPr>
                        <a:t>30,6%</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211</a:t>
                      </a:r>
                    </a:p>
                  </a:txBody>
                  <a:tcPr marL="9525" marR="9525" marT="9523" marB="0" anchor="b"/>
                </a:tc>
              </a:tr>
              <a:tr h="370781">
                <a:tc>
                  <a:txBody>
                    <a:bodyPr/>
                    <a:lstStyle/>
                    <a:p>
                      <a:endParaRPr lang="da-DK" sz="1800" dirty="0"/>
                    </a:p>
                  </a:txBody>
                  <a:tcPr marL="91438" marR="91438" marT="45713" marB="45713"/>
                </a:tc>
                <a:tc gridSpan="3">
                  <a:txBody>
                    <a:bodyPr/>
                    <a:lstStyle/>
                    <a:p>
                      <a:pPr algn="l" fontAlgn="b"/>
                      <a:r>
                        <a:rPr lang="da-DK" sz="1100" b="0" i="0" u="none" strike="noStrike" dirty="0">
                          <a:solidFill>
                            <a:srgbClr val="000000"/>
                          </a:solidFill>
                          <a:effectLst/>
                          <a:latin typeface="Calibri"/>
                        </a:rPr>
                        <a:t>Aalborg Handelsskole</a:t>
                      </a:r>
                    </a:p>
                  </a:txBody>
                  <a:tcPr marL="9525" marR="9525" marT="9523" marB="0" anchor="b"/>
                </a:tc>
                <a:tc hMerge="1">
                  <a:txBody>
                    <a:bodyPr/>
                    <a:lstStyle/>
                    <a:p>
                      <a:endParaRPr lang="da-DK"/>
                    </a:p>
                  </a:txBody>
                  <a:tcPr/>
                </a:tc>
                <a:tc hMerge="1">
                  <a:txBody>
                    <a:bodyPr/>
                    <a:lstStyle/>
                    <a:p>
                      <a:endParaRPr lang="da-DK"/>
                    </a:p>
                  </a:txBody>
                  <a:tcPr/>
                </a:tc>
                <a:tc>
                  <a:txBody>
                    <a:bodyPr/>
                    <a:lstStyle/>
                    <a:p>
                      <a:pPr algn="ctr" fontAlgn="b"/>
                      <a:r>
                        <a:rPr lang="da-DK" sz="1100" b="0" i="0" u="none" strike="noStrike" dirty="0">
                          <a:solidFill>
                            <a:srgbClr val="000000"/>
                          </a:solidFill>
                          <a:effectLst/>
                          <a:latin typeface="Calibri"/>
                        </a:rPr>
                        <a:t>373</a:t>
                      </a:r>
                    </a:p>
                  </a:txBody>
                  <a:tcPr marL="9525" marR="9525" marT="9523" marB="0" anchor="b"/>
                </a:tc>
                <a:tc>
                  <a:txBody>
                    <a:bodyPr/>
                    <a:lstStyle/>
                    <a:p>
                      <a:pPr algn="ctr" fontAlgn="b"/>
                      <a:r>
                        <a:rPr lang="da-DK" sz="1100" b="0" i="0" u="none" strike="noStrike" dirty="0">
                          <a:solidFill>
                            <a:srgbClr val="000000"/>
                          </a:solidFill>
                          <a:effectLst/>
                          <a:latin typeface="Calibri"/>
                        </a:rPr>
                        <a:t>483</a:t>
                      </a:r>
                    </a:p>
                  </a:txBody>
                  <a:tcPr marL="9525" marR="9525" marT="9523" marB="0" anchor="b"/>
                </a:tc>
                <a:tc>
                  <a:txBody>
                    <a:bodyPr/>
                    <a:lstStyle/>
                    <a:p>
                      <a:pPr algn="ctr" fontAlgn="b"/>
                      <a:r>
                        <a:rPr lang="da-DK" sz="1100" b="0" i="0" u="none" strike="noStrike" dirty="0">
                          <a:solidFill>
                            <a:srgbClr val="000000"/>
                          </a:solidFill>
                          <a:effectLst/>
                          <a:latin typeface="Calibri"/>
                        </a:rPr>
                        <a:t>29,5%</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434</a:t>
                      </a:r>
                    </a:p>
                  </a:txBody>
                  <a:tcPr marL="9525" marR="9525" marT="9523" marB="0" anchor="b"/>
                </a:tc>
              </a:tr>
              <a:tr h="370781">
                <a:tc>
                  <a:txBody>
                    <a:bodyPr/>
                    <a:lstStyle/>
                    <a:p>
                      <a:endParaRPr lang="da-DK" sz="1800" dirty="0"/>
                    </a:p>
                  </a:txBody>
                  <a:tcPr marL="91438" marR="91438" marT="45713" marB="45713"/>
                </a:tc>
                <a:tc gridSpan="2">
                  <a:txBody>
                    <a:bodyPr/>
                    <a:lstStyle/>
                    <a:p>
                      <a:pPr algn="l" fontAlgn="b"/>
                      <a:r>
                        <a:rPr lang="da-DK" sz="1100" b="0" i="0" u="none" strike="noStrike" dirty="0">
                          <a:solidFill>
                            <a:srgbClr val="000000"/>
                          </a:solidFill>
                          <a:effectLst/>
                          <a:latin typeface="Calibri"/>
                        </a:rPr>
                        <a:t>AMU Nordjylland</a:t>
                      </a:r>
                    </a:p>
                  </a:txBody>
                  <a:tcPr marL="9525" marR="9525" marT="9523" marB="0" anchor="b"/>
                </a:tc>
                <a:tc hMerge="1">
                  <a:txBody>
                    <a:bodyPr/>
                    <a:lstStyle/>
                    <a:p>
                      <a:endParaRPr lang="da-DK"/>
                    </a:p>
                  </a:txBody>
                  <a:tcPr/>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100" b="0" i="0" u="none" strike="noStrike" dirty="0">
                          <a:solidFill>
                            <a:srgbClr val="000000"/>
                          </a:solidFill>
                          <a:effectLst/>
                          <a:latin typeface="Calibri"/>
                        </a:rPr>
                        <a:t>199</a:t>
                      </a:r>
                    </a:p>
                  </a:txBody>
                  <a:tcPr marL="9525" marR="9525" marT="9523" marB="0" anchor="b"/>
                </a:tc>
                <a:tc>
                  <a:txBody>
                    <a:bodyPr/>
                    <a:lstStyle/>
                    <a:p>
                      <a:pPr algn="ctr" fontAlgn="b"/>
                      <a:r>
                        <a:rPr lang="da-DK" sz="1100" b="0" i="0" u="none" strike="noStrike" dirty="0">
                          <a:solidFill>
                            <a:srgbClr val="000000"/>
                          </a:solidFill>
                          <a:effectLst/>
                          <a:latin typeface="Calibri"/>
                        </a:rPr>
                        <a:t>252</a:t>
                      </a:r>
                    </a:p>
                  </a:txBody>
                  <a:tcPr marL="9525" marR="9525" marT="9523" marB="0" anchor="b"/>
                </a:tc>
                <a:tc>
                  <a:txBody>
                    <a:bodyPr/>
                    <a:lstStyle/>
                    <a:p>
                      <a:pPr algn="ctr" fontAlgn="b"/>
                      <a:r>
                        <a:rPr lang="da-DK" sz="1100" b="0" i="0" u="none" strike="noStrike" dirty="0">
                          <a:solidFill>
                            <a:srgbClr val="000000"/>
                          </a:solidFill>
                          <a:effectLst/>
                          <a:latin typeface="Calibri"/>
                        </a:rPr>
                        <a:t>26,6%</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171</a:t>
                      </a:r>
                    </a:p>
                  </a:txBody>
                  <a:tcPr marL="9525" marR="9525" marT="9523" marB="0" anchor="b"/>
                </a:tc>
              </a:tr>
              <a:tr h="370781">
                <a:tc>
                  <a:txBody>
                    <a:bodyPr/>
                    <a:lstStyle/>
                    <a:p>
                      <a:endParaRPr lang="da-DK" sz="1800" dirty="0"/>
                    </a:p>
                  </a:txBody>
                  <a:tcPr marL="91438" marR="91438" marT="45713" marB="45713"/>
                </a:tc>
                <a:tc gridSpan="2">
                  <a:txBody>
                    <a:bodyPr/>
                    <a:lstStyle/>
                    <a:p>
                      <a:pPr algn="l" fontAlgn="b"/>
                      <a:r>
                        <a:rPr lang="da-DK" sz="1100" b="0" i="0" u="none" strike="noStrike" dirty="0">
                          <a:solidFill>
                            <a:srgbClr val="000000"/>
                          </a:solidFill>
                          <a:effectLst/>
                          <a:latin typeface="Calibri"/>
                        </a:rPr>
                        <a:t>EUC Nordvest</a:t>
                      </a:r>
                    </a:p>
                  </a:txBody>
                  <a:tcPr marL="9525" marR="9525" marT="9523" marB="0" anchor="b"/>
                </a:tc>
                <a:tc hMerge="1">
                  <a:txBody>
                    <a:bodyPr/>
                    <a:lstStyle/>
                    <a:p>
                      <a:endParaRPr lang="da-DK"/>
                    </a:p>
                  </a:txBody>
                  <a:tcPr/>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100" b="0" i="0" u="none" strike="noStrike" dirty="0">
                          <a:solidFill>
                            <a:srgbClr val="000000"/>
                          </a:solidFill>
                          <a:effectLst/>
                          <a:latin typeface="Calibri"/>
                        </a:rPr>
                        <a:t>245</a:t>
                      </a:r>
                    </a:p>
                  </a:txBody>
                  <a:tcPr marL="9525" marR="9525" marT="9523" marB="0" anchor="b"/>
                </a:tc>
                <a:tc>
                  <a:txBody>
                    <a:bodyPr/>
                    <a:lstStyle/>
                    <a:p>
                      <a:pPr algn="ctr" fontAlgn="b"/>
                      <a:r>
                        <a:rPr lang="da-DK" sz="1100" b="0" i="0" u="none" strike="noStrike" dirty="0">
                          <a:solidFill>
                            <a:srgbClr val="000000"/>
                          </a:solidFill>
                          <a:effectLst/>
                          <a:latin typeface="Calibri"/>
                        </a:rPr>
                        <a:t>319</a:t>
                      </a:r>
                    </a:p>
                  </a:txBody>
                  <a:tcPr marL="9525" marR="9525" marT="9523" marB="0" anchor="b"/>
                </a:tc>
                <a:tc>
                  <a:txBody>
                    <a:bodyPr/>
                    <a:lstStyle/>
                    <a:p>
                      <a:pPr algn="ctr" fontAlgn="b"/>
                      <a:r>
                        <a:rPr lang="da-DK" sz="1100" b="0" i="0" u="none" strike="noStrike" dirty="0">
                          <a:solidFill>
                            <a:srgbClr val="000000"/>
                          </a:solidFill>
                          <a:effectLst/>
                          <a:latin typeface="Calibri"/>
                        </a:rPr>
                        <a:t>30,2%</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287</a:t>
                      </a:r>
                    </a:p>
                  </a:txBody>
                  <a:tcPr marL="9525" marR="9525" marT="9523" marB="0" anchor="b"/>
                </a:tc>
              </a:tr>
              <a:tr h="370781">
                <a:tc>
                  <a:txBody>
                    <a:bodyPr/>
                    <a:lstStyle/>
                    <a:p>
                      <a:endParaRPr lang="da-DK" sz="1800" dirty="0"/>
                    </a:p>
                  </a:txBody>
                  <a:tcPr marL="91438" marR="91438" marT="45713" marB="45713"/>
                </a:tc>
                <a:tc gridSpan="3">
                  <a:txBody>
                    <a:bodyPr/>
                    <a:lstStyle/>
                    <a:p>
                      <a:pPr algn="l" fontAlgn="b"/>
                      <a:r>
                        <a:rPr lang="da-DK" sz="1100" b="0" i="0" u="none" strike="noStrike" dirty="0">
                          <a:solidFill>
                            <a:srgbClr val="000000"/>
                          </a:solidFill>
                          <a:effectLst/>
                          <a:latin typeface="Calibri"/>
                        </a:rPr>
                        <a:t>Frederikshavn Handelsskole</a:t>
                      </a:r>
                    </a:p>
                  </a:txBody>
                  <a:tcPr marL="9525" marR="9525" marT="9523" marB="0" anchor="b"/>
                </a:tc>
                <a:tc hMerge="1">
                  <a:txBody>
                    <a:bodyPr/>
                    <a:lstStyle/>
                    <a:p>
                      <a:endParaRPr lang="da-DK"/>
                    </a:p>
                  </a:txBody>
                  <a:tcPr/>
                </a:tc>
                <a:tc hMerge="1">
                  <a:txBody>
                    <a:bodyPr/>
                    <a:lstStyle/>
                    <a:p>
                      <a:endParaRPr lang="da-DK"/>
                    </a:p>
                  </a:txBody>
                  <a:tcPr/>
                </a:tc>
                <a:tc>
                  <a:txBody>
                    <a:bodyPr/>
                    <a:lstStyle/>
                    <a:p>
                      <a:pPr algn="ctr" fontAlgn="b"/>
                      <a:r>
                        <a:rPr lang="da-DK" sz="1100" b="0" i="0" u="none" strike="noStrike" dirty="0">
                          <a:solidFill>
                            <a:srgbClr val="000000"/>
                          </a:solidFill>
                          <a:effectLst/>
                          <a:latin typeface="Calibri"/>
                        </a:rPr>
                        <a:t>81</a:t>
                      </a:r>
                    </a:p>
                  </a:txBody>
                  <a:tcPr marL="9525" marR="9525" marT="9523" marB="0" anchor="b"/>
                </a:tc>
                <a:tc>
                  <a:txBody>
                    <a:bodyPr/>
                    <a:lstStyle/>
                    <a:p>
                      <a:pPr algn="ctr" fontAlgn="b"/>
                      <a:r>
                        <a:rPr lang="da-DK" sz="1100" b="0" i="0" u="none" strike="noStrike" dirty="0">
                          <a:solidFill>
                            <a:srgbClr val="000000"/>
                          </a:solidFill>
                          <a:effectLst/>
                          <a:latin typeface="Calibri"/>
                        </a:rPr>
                        <a:t>120</a:t>
                      </a:r>
                    </a:p>
                  </a:txBody>
                  <a:tcPr marL="9525" marR="9525" marT="9523" marB="0" anchor="b"/>
                </a:tc>
                <a:tc>
                  <a:txBody>
                    <a:bodyPr/>
                    <a:lstStyle/>
                    <a:p>
                      <a:pPr algn="ctr" fontAlgn="b"/>
                      <a:r>
                        <a:rPr lang="da-DK" sz="1100" b="0" i="0" u="none" strike="noStrike" dirty="0">
                          <a:solidFill>
                            <a:srgbClr val="000000"/>
                          </a:solidFill>
                          <a:effectLst/>
                          <a:latin typeface="Calibri"/>
                        </a:rPr>
                        <a:t>48,1%</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104</a:t>
                      </a:r>
                    </a:p>
                  </a:txBody>
                  <a:tcPr marL="9525" marR="9525" marT="9523" marB="0" anchor="b"/>
                </a:tc>
              </a:tr>
              <a:tr h="370781">
                <a:tc>
                  <a:txBody>
                    <a:bodyPr/>
                    <a:lstStyle/>
                    <a:p>
                      <a:endParaRPr lang="da-DK" sz="1800" dirty="0"/>
                    </a:p>
                  </a:txBody>
                  <a:tcPr marL="91438" marR="91438" marT="45713" marB="45713"/>
                </a:tc>
                <a:tc gridSpan="2">
                  <a:txBody>
                    <a:bodyPr/>
                    <a:lstStyle/>
                    <a:p>
                      <a:pPr algn="l" fontAlgn="b"/>
                      <a:r>
                        <a:rPr lang="da-DK" sz="1100" b="0" i="0" u="none" strike="noStrike" dirty="0">
                          <a:solidFill>
                            <a:srgbClr val="000000"/>
                          </a:solidFill>
                          <a:effectLst/>
                          <a:latin typeface="Calibri"/>
                        </a:rPr>
                        <a:t>SOSU Nord</a:t>
                      </a:r>
                    </a:p>
                  </a:txBody>
                  <a:tcPr marL="9525" marR="9525" marT="9523" marB="0" anchor="b"/>
                </a:tc>
                <a:tc hMerge="1">
                  <a:txBody>
                    <a:bodyPr/>
                    <a:lstStyle/>
                    <a:p>
                      <a:endParaRPr lang="da-DK"/>
                    </a:p>
                  </a:txBody>
                  <a:tcPr/>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100" b="0" i="0" u="none" strike="noStrike" dirty="0">
                          <a:solidFill>
                            <a:srgbClr val="000000"/>
                          </a:solidFill>
                          <a:effectLst/>
                          <a:latin typeface="Calibri"/>
                        </a:rPr>
                        <a:t>1134</a:t>
                      </a:r>
                    </a:p>
                  </a:txBody>
                  <a:tcPr marL="9525" marR="9525" marT="9523" marB="0" anchor="b"/>
                </a:tc>
                <a:tc>
                  <a:txBody>
                    <a:bodyPr/>
                    <a:lstStyle/>
                    <a:p>
                      <a:pPr algn="ctr" fontAlgn="b"/>
                      <a:r>
                        <a:rPr lang="da-DK" sz="1100" b="0" i="0" u="none" strike="noStrike" dirty="0">
                          <a:solidFill>
                            <a:srgbClr val="000000"/>
                          </a:solidFill>
                          <a:effectLst/>
                          <a:latin typeface="Calibri"/>
                        </a:rPr>
                        <a:t>1214</a:t>
                      </a:r>
                    </a:p>
                  </a:txBody>
                  <a:tcPr marL="9525" marR="9525" marT="9523" marB="0" anchor="b"/>
                </a:tc>
                <a:tc>
                  <a:txBody>
                    <a:bodyPr/>
                    <a:lstStyle/>
                    <a:p>
                      <a:pPr algn="ctr" fontAlgn="b"/>
                      <a:r>
                        <a:rPr lang="da-DK" sz="1100" b="0" i="0" u="none" strike="noStrike" dirty="0">
                          <a:solidFill>
                            <a:srgbClr val="000000"/>
                          </a:solidFill>
                          <a:effectLst/>
                          <a:latin typeface="Calibri"/>
                        </a:rPr>
                        <a:t>7,1%</a:t>
                      </a:r>
                    </a:p>
                  </a:txBody>
                  <a:tcPr marL="9525" marR="9525" marT="9523" marB="0" anchor="b"/>
                </a:tc>
                <a:tc>
                  <a:txBody>
                    <a:bodyPr/>
                    <a:lstStyle/>
                    <a:p>
                      <a:pPr algn="ctr" fontAlgn="b"/>
                      <a:endParaRPr lang="da-DK" sz="1100" b="1"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1234</a:t>
                      </a:r>
                    </a:p>
                  </a:txBody>
                  <a:tcPr marL="9525" marR="9525" marT="9523" marB="0" anchor="b"/>
                </a:tc>
              </a:tr>
              <a:tr h="370781">
                <a:tc>
                  <a:txBody>
                    <a:bodyPr/>
                    <a:lstStyle/>
                    <a:p>
                      <a:endParaRPr lang="da-DK" sz="1800" dirty="0"/>
                    </a:p>
                  </a:txBody>
                  <a:tcPr marL="91438" marR="91438" marT="45713" marB="45713"/>
                </a:tc>
                <a:tc>
                  <a:txBody>
                    <a:bodyPr/>
                    <a:lstStyle/>
                    <a:p>
                      <a:pPr algn="l" fontAlgn="b"/>
                      <a:r>
                        <a:rPr lang="da-DK" sz="1100" b="0" i="0" u="none" strike="noStrike" dirty="0">
                          <a:solidFill>
                            <a:srgbClr val="000000"/>
                          </a:solidFill>
                          <a:effectLst/>
                          <a:latin typeface="Calibri"/>
                        </a:rPr>
                        <a:t>SUM</a:t>
                      </a: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l" fontAlgn="b"/>
                      <a:endParaRPr lang="da-DK" sz="2400" b="0" i="0" u="none" strike="noStrike" dirty="0">
                        <a:solidFill>
                          <a:srgbClr val="000000"/>
                        </a:solidFill>
                        <a:effectLst/>
                        <a:latin typeface="Calibri"/>
                      </a:endParaRPr>
                    </a:p>
                  </a:txBody>
                  <a:tcPr marL="9525" marR="9525" marT="9523" marB="0" anchor="b"/>
                </a:tc>
                <a:tc>
                  <a:txBody>
                    <a:bodyPr/>
                    <a:lstStyle/>
                    <a:p>
                      <a:pPr algn="ctr" fontAlgn="b"/>
                      <a:r>
                        <a:rPr lang="da-DK" sz="2400" b="0" i="0" u="none" strike="noStrike" dirty="0">
                          <a:solidFill>
                            <a:srgbClr val="000000"/>
                          </a:solidFill>
                          <a:effectLst/>
                          <a:latin typeface="Calibri"/>
                        </a:rPr>
                        <a:t>3789</a:t>
                      </a:r>
                    </a:p>
                  </a:txBody>
                  <a:tcPr marL="9525" marR="9525" marT="9523" marB="0" anchor="b"/>
                </a:tc>
                <a:tc>
                  <a:txBody>
                    <a:bodyPr/>
                    <a:lstStyle/>
                    <a:p>
                      <a:pPr algn="ctr" fontAlgn="b"/>
                      <a:r>
                        <a:rPr lang="da-DK" sz="2400" b="0" i="0" u="none" strike="noStrike" dirty="0">
                          <a:solidFill>
                            <a:srgbClr val="000000"/>
                          </a:solidFill>
                          <a:effectLst/>
                          <a:latin typeface="Calibri"/>
                        </a:rPr>
                        <a:t>4641</a:t>
                      </a:r>
                    </a:p>
                  </a:txBody>
                  <a:tcPr marL="9525" marR="9525" marT="9523" marB="0" anchor="b"/>
                </a:tc>
                <a:tc>
                  <a:txBody>
                    <a:bodyPr/>
                    <a:lstStyle/>
                    <a:p>
                      <a:pPr algn="ctr" fontAlgn="b"/>
                      <a:r>
                        <a:rPr lang="da-DK" sz="2400" b="0" i="0" u="none" strike="noStrike" dirty="0">
                          <a:solidFill>
                            <a:srgbClr val="000000"/>
                          </a:solidFill>
                          <a:effectLst/>
                          <a:latin typeface="Calibri"/>
                        </a:rPr>
                        <a:t>22,5%</a:t>
                      </a: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800" b="0" i="0" u="none" strike="noStrike" dirty="0">
                          <a:solidFill>
                            <a:srgbClr val="000000"/>
                          </a:solidFill>
                          <a:effectLst/>
                          <a:latin typeface="Calibri"/>
                        </a:rPr>
                        <a:t>4159</a:t>
                      </a:r>
                    </a:p>
                  </a:txBody>
                  <a:tcPr marL="9525" marR="9525" marT="9523" marB="0" anchor="b"/>
                </a:tc>
              </a:tr>
              <a:tr h="370781">
                <a:tc>
                  <a:txBody>
                    <a:bodyPr/>
                    <a:lstStyle/>
                    <a:p>
                      <a:endParaRPr lang="da-DK" sz="1800" dirty="0"/>
                    </a:p>
                  </a:txBody>
                  <a:tcPr marL="91438" marR="91438" marT="45713" marB="45713"/>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r>
                        <a:rPr lang="da-DK" sz="1100" b="0" i="0" u="none" strike="noStrike" dirty="0">
                          <a:solidFill>
                            <a:srgbClr val="000000"/>
                          </a:solidFill>
                          <a:effectLst/>
                          <a:latin typeface="Calibri"/>
                        </a:rPr>
                        <a:t>Mål</a:t>
                      </a:r>
                    </a:p>
                  </a:txBody>
                  <a:tcPr marL="9525" marR="9525" marT="9523" marB="0" anchor="b"/>
                </a:tc>
                <a:tc>
                  <a:txBody>
                    <a:bodyPr/>
                    <a:lstStyle/>
                    <a:p>
                      <a:pPr algn="ctr" fontAlgn="b"/>
                      <a:r>
                        <a:rPr lang="da-DK" sz="1100" b="1" i="0" u="none" strike="noStrike" dirty="0">
                          <a:solidFill>
                            <a:srgbClr val="000000"/>
                          </a:solidFill>
                          <a:effectLst/>
                          <a:latin typeface="Calibri"/>
                        </a:rPr>
                        <a:t>5000</a:t>
                      </a:r>
                    </a:p>
                  </a:txBody>
                  <a:tcPr marL="9525" marR="9525" marT="9523" marB="0" anchor="b"/>
                </a:tc>
              </a:tr>
              <a:tr h="370781">
                <a:tc>
                  <a:txBody>
                    <a:bodyPr/>
                    <a:lstStyle/>
                    <a:p>
                      <a:endParaRPr lang="da-DK" sz="1800" dirty="0"/>
                    </a:p>
                  </a:txBody>
                  <a:tcPr marL="91438" marR="91438" marT="45713" marB="45713"/>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l"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c>
                  <a:txBody>
                    <a:bodyPr/>
                    <a:lstStyle/>
                    <a:p>
                      <a:pPr algn="ctr" fontAlgn="b"/>
                      <a:endParaRPr lang="da-DK" sz="1100" b="0" i="0" u="none" strike="noStrike" dirty="0">
                        <a:solidFill>
                          <a:srgbClr val="000000"/>
                        </a:solidFill>
                        <a:effectLst/>
                        <a:latin typeface="Calibri"/>
                      </a:endParaRPr>
                    </a:p>
                  </a:txBody>
                  <a:tcPr marL="9525" marR="9525" marT="9523" marB="0" anchor="b"/>
                </a:tc>
              </a:tr>
            </a:tbl>
          </a:graphicData>
        </a:graphic>
      </p:graphicFrame>
      <p:sp>
        <p:nvSpPr>
          <p:cNvPr id="5" name="Pladsholder til diasnummer 4"/>
          <p:cNvSpPr>
            <a:spLocks noGrp="1"/>
          </p:cNvSpPr>
          <p:nvPr>
            <p:ph type="sldNum" sz="quarter" idx="12"/>
          </p:nvPr>
        </p:nvSpPr>
        <p:spPr/>
        <p:txBody>
          <a:bodyPr/>
          <a:lstStyle/>
          <a:p>
            <a:pPr>
              <a:defRPr/>
            </a:pPr>
            <a:fld id="{D92A6BD8-E6F8-40D7-A00C-5365FE0AC620}" type="slidenum">
              <a:rPr lang="da-DK" smtClean="0"/>
              <a:pPr>
                <a:defRPr/>
              </a:pPr>
              <a:t>19</a:t>
            </a:fld>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507413" cy="633412"/>
          </a:xfrm>
        </p:spPr>
        <p:txBody>
          <a:bodyPr/>
          <a:lstStyle/>
          <a:p>
            <a:pPr algn="l">
              <a:defRPr/>
            </a:pPr>
            <a:r>
              <a:rPr lang="da-DK" sz="2400" b="1" dirty="0" smtClean="0">
                <a:solidFill>
                  <a:srgbClr val="FF0000"/>
                </a:solidFill>
              </a:rPr>
              <a:t>Praktikpladsjagten, </a:t>
            </a:r>
            <a:r>
              <a:rPr lang="da-DK" sz="2400" b="1" dirty="0" smtClean="0">
                <a:solidFill>
                  <a:schemeClr val="tx2">
                    <a:lumMod val="60000"/>
                    <a:lumOff val="40000"/>
                  </a:schemeClr>
                </a:solidFill>
              </a:rPr>
              <a:t>UNI – C  praktikpladskampagne</a:t>
            </a:r>
          </a:p>
        </p:txBody>
      </p:sp>
      <p:sp>
        <p:nvSpPr>
          <p:cNvPr id="3075" name="Pladsholder til indhold 2"/>
          <p:cNvSpPr>
            <a:spLocks noGrp="1"/>
          </p:cNvSpPr>
          <p:nvPr>
            <p:ph idx="1"/>
          </p:nvPr>
        </p:nvSpPr>
        <p:spPr>
          <a:xfrm>
            <a:off x="457200" y="928688"/>
            <a:ext cx="8229600" cy="5197475"/>
          </a:xfrm>
        </p:spPr>
        <p:txBody>
          <a:bodyPr/>
          <a:lstStyle/>
          <a:p>
            <a:pPr>
              <a:buFont typeface="Arial" charset="0"/>
              <a:buNone/>
            </a:pPr>
            <a:r>
              <a:rPr lang="da-DK" dirty="0" smtClean="0"/>
              <a:t>Dagsorden:</a:t>
            </a:r>
          </a:p>
          <a:p>
            <a:pPr>
              <a:buFontTx/>
              <a:buChar char="-"/>
            </a:pPr>
            <a:r>
              <a:rPr lang="da-DK" sz="2400" dirty="0" smtClean="0"/>
              <a:t>Baggrund og indhold i projektet </a:t>
            </a:r>
          </a:p>
          <a:p>
            <a:pPr>
              <a:buFontTx/>
              <a:buChar char="-"/>
            </a:pPr>
            <a:r>
              <a:rPr lang="da-DK" sz="2400" dirty="0" smtClean="0"/>
              <a:t>Kampagnen v/ markedsføringsgruppen</a:t>
            </a:r>
          </a:p>
          <a:p>
            <a:pPr>
              <a:buFontTx/>
              <a:buChar char="-"/>
            </a:pPr>
            <a:r>
              <a:rPr lang="da-DK" sz="2400" dirty="0" smtClean="0"/>
              <a:t>Opsøgningen – ikke godkendte / eksisterende kunder</a:t>
            </a:r>
          </a:p>
          <a:p>
            <a:pPr>
              <a:buFontTx/>
              <a:buChar char="-"/>
            </a:pPr>
            <a:r>
              <a:rPr lang="da-DK" sz="2400" dirty="0" smtClean="0"/>
              <a:t>Virksomhedslister der bruges ved udringning og mødebookning </a:t>
            </a:r>
          </a:p>
          <a:p>
            <a:pPr>
              <a:buFontTx/>
              <a:buChar char="-"/>
            </a:pPr>
            <a:r>
              <a:rPr lang="da-DK" sz="2400" dirty="0" smtClean="0"/>
              <a:t>Fordeling mellem skoler</a:t>
            </a:r>
          </a:p>
          <a:p>
            <a:pPr>
              <a:buFontTx/>
              <a:buChar char="-"/>
            </a:pPr>
            <a:r>
              <a:rPr lang="da-DK" sz="2400" dirty="0" smtClean="0"/>
              <a:t>Validering af lister i grupper </a:t>
            </a:r>
          </a:p>
          <a:p>
            <a:pPr>
              <a:buFontTx/>
              <a:buChar char="-"/>
            </a:pPr>
            <a:r>
              <a:rPr lang="da-DK" sz="2400" dirty="0" smtClean="0"/>
              <a:t>Afrapportering af besøg i projektet i praktik</a:t>
            </a:r>
          </a:p>
          <a:p>
            <a:pPr>
              <a:buFontTx/>
              <a:buChar char="-"/>
            </a:pPr>
            <a:r>
              <a:rPr lang="da-DK" sz="2400" dirty="0" smtClean="0"/>
              <a:t>Mødebookning</a:t>
            </a:r>
          </a:p>
          <a:p>
            <a:pPr>
              <a:buNone/>
            </a:pPr>
            <a:r>
              <a:rPr lang="da-DK" sz="2400" smtClean="0"/>
              <a:t>-    </a:t>
            </a:r>
            <a:r>
              <a:rPr lang="da-DK" sz="2400" smtClean="0"/>
              <a:t>Resultater</a:t>
            </a:r>
            <a:endParaRPr lang="da-DK" sz="2400" dirty="0" smtClean="0"/>
          </a:p>
          <a:p>
            <a:pPr>
              <a:buFontTx/>
              <a:buChar char="-"/>
            </a:pPr>
            <a:endParaRPr lang="da-DK" dirty="0" smtClean="0"/>
          </a:p>
        </p:txBody>
      </p:sp>
      <p:sp>
        <p:nvSpPr>
          <p:cNvPr id="4" name="Pladsholder til diasnummer 3"/>
          <p:cNvSpPr>
            <a:spLocks noGrp="1"/>
          </p:cNvSpPr>
          <p:nvPr>
            <p:ph type="sldNum" sz="quarter" idx="12"/>
          </p:nvPr>
        </p:nvSpPr>
        <p:spPr/>
        <p:txBody>
          <a:bodyPr/>
          <a:lstStyle/>
          <a:p>
            <a:pPr>
              <a:defRPr/>
            </a:pPr>
            <a:fld id="{D92A6BD8-E6F8-40D7-A00C-5365FE0AC620}" type="slidenum">
              <a:rPr lang="da-DK" smtClean="0"/>
              <a:pPr>
                <a:defRPr/>
              </a:pPr>
              <a:t>2</a:t>
            </a:fld>
            <a:endParaRPr lang="da-DK"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sz="2800" b="1" dirty="0" smtClean="0">
                <a:solidFill>
                  <a:srgbClr val="FF0000"/>
                </a:solidFill>
              </a:rPr>
              <a:t>Praktikjagten, </a:t>
            </a:r>
            <a:r>
              <a:rPr lang="da-DK" sz="2800" b="1" dirty="0" smtClean="0">
                <a:solidFill>
                  <a:schemeClr val="tx2">
                    <a:lumMod val="60000"/>
                    <a:lumOff val="40000"/>
                  </a:schemeClr>
                </a:solidFill>
              </a:rPr>
              <a:t>UNI – C  praktikpladskampagne</a:t>
            </a:r>
            <a:br>
              <a:rPr lang="da-DK" sz="2800" b="1" dirty="0" smtClean="0">
                <a:solidFill>
                  <a:schemeClr val="tx2">
                    <a:lumMod val="60000"/>
                    <a:lumOff val="40000"/>
                  </a:schemeClr>
                </a:solidFill>
              </a:rPr>
            </a:br>
            <a:r>
              <a:rPr lang="da-DK" sz="3200" b="1" dirty="0" smtClean="0"/>
              <a:t>Resultater</a:t>
            </a:r>
            <a:endParaRPr lang="da-DK" sz="3200"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948015384"/>
              </p:ext>
            </p:extLst>
          </p:nvPr>
        </p:nvGraphicFramePr>
        <p:xfrm>
          <a:off x="457200" y="1600200"/>
          <a:ext cx="8229604" cy="5156200"/>
        </p:xfrm>
        <a:graphic>
          <a:graphicData uri="http://schemas.openxmlformats.org/drawingml/2006/table">
            <a:tbl>
              <a:tblPr firstRow="1" bandRow="1">
                <a:tableStyleId>{5C22544A-7EE6-4342-B048-85BDC9FD1C3A}</a:tableStyleId>
              </a:tblPr>
              <a:tblGrid>
                <a:gridCol w="3034680"/>
                <a:gridCol w="1944216"/>
                <a:gridCol w="2520283"/>
                <a:gridCol w="730425"/>
              </a:tblGrid>
              <a:tr h="370840">
                <a:tc>
                  <a:txBody>
                    <a:bodyPr/>
                    <a:lstStyle/>
                    <a:p>
                      <a:endParaRPr lang="da-DK" dirty="0"/>
                    </a:p>
                  </a:txBody>
                  <a:tcPr/>
                </a:tc>
                <a:tc>
                  <a:txBody>
                    <a:bodyPr/>
                    <a:lstStyle/>
                    <a:p>
                      <a:r>
                        <a:rPr lang="da-DK" dirty="0" smtClean="0"/>
                        <a:t>Mål</a:t>
                      </a:r>
                      <a:endParaRPr lang="da-DK" dirty="0"/>
                    </a:p>
                  </a:txBody>
                  <a:tcPr/>
                </a:tc>
                <a:tc gridSpan="2">
                  <a:txBody>
                    <a:bodyPr/>
                    <a:lstStyle/>
                    <a:p>
                      <a:r>
                        <a:rPr lang="da-DK" dirty="0" smtClean="0"/>
                        <a:t>Resultater</a:t>
                      </a:r>
                      <a:endParaRPr lang="da-DK" dirty="0"/>
                    </a:p>
                  </a:txBody>
                  <a:tcPr/>
                </a:tc>
                <a:tc hMerge="1">
                  <a:txBody>
                    <a:bodyPr/>
                    <a:lstStyle/>
                    <a:p>
                      <a:endParaRPr lang="da-DK"/>
                    </a:p>
                  </a:txBody>
                  <a:tcPr/>
                </a:tc>
              </a:tr>
              <a:tr h="370840">
                <a:tc>
                  <a:txBody>
                    <a:bodyPr/>
                    <a:lstStyle/>
                    <a:p>
                      <a:r>
                        <a:rPr lang="da-DK" sz="1800" b="1" kern="1200" dirty="0" smtClean="0">
                          <a:solidFill>
                            <a:schemeClr val="dk1"/>
                          </a:solidFill>
                          <a:latin typeface="+mn-lt"/>
                          <a:ea typeface="+mn-ea"/>
                          <a:cs typeface="+mn-cs"/>
                        </a:rPr>
                        <a:t>Ikke godkendte</a:t>
                      </a:r>
                      <a:r>
                        <a:rPr lang="da-DK" sz="1800" kern="1200" dirty="0" smtClean="0">
                          <a:solidFill>
                            <a:schemeClr val="dk1"/>
                          </a:solidFill>
                          <a:latin typeface="+mn-lt"/>
                          <a:ea typeface="+mn-ea"/>
                          <a:cs typeface="+mn-cs"/>
                        </a:rPr>
                        <a:t> produktionsenheder der skal </a:t>
                      </a:r>
                      <a:r>
                        <a:rPr lang="da-DK" sz="1800" b="1" kern="1200" dirty="0" smtClean="0">
                          <a:solidFill>
                            <a:schemeClr val="dk1"/>
                          </a:solidFill>
                          <a:latin typeface="+mn-lt"/>
                          <a:ea typeface="+mn-ea"/>
                          <a:cs typeface="+mn-cs"/>
                        </a:rPr>
                        <a:t>kontaktes</a:t>
                      </a:r>
                      <a:r>
                        <a:rPr lang="da-DK" sz="1800" kern="1200" dirty="0" smtClean="0">
                          <a:solidFill>
                            <a:schemeClr val="dk1"/>
                          </a:solidFill>
                          <a:latin typeface="+mn-lt"/>
                          <a:ea typeface="+mn-ea"/>
                          <a:cs typeface="+mn-cs"/>
                        </a:rPr>
                        <a:t>.</a:t>
                      </a:r>
                      <a:endParaRPr lang="da-DK" dirty="0"/>
                    </a:p>
                  </a:txBody>
                  <a:tcPr/>
                </a:tc>
                <a:tc>
                  <a:txBody>
                    <a:bodyPr/>
                    <a:lstStyle/>
                    <a:p>
                      <a:r>
                        <a:rPr lang="da-DK" sz="1800" kern="1200" dirty="0" smtClean="0">
                          <a:solidFill>
                            <a:schemeClr val="dk1"/>
                          </a:solidFill>
                          <a:latin typeface="+mn-lt"/>
                          <a:ea typeface="+mn-ea"/>
                          <a:cs typeface="+mn-cs"/>
                        </a:rPr>
                        <a:t>Ca. 4000 emner</a:t>
                      </a:r>
                      <a:endParaRPr lang="da-DK" dirty="0"/>
                    </a:p>
                  </a:txBody>
                  <a:tcPr/>
                </a:tc>
                <a:tc gridSpan="2">
                  <a:txBody>
                    <a:bodyPr/>
                    <a:lstStyle/>
                    <a:p>
                      <a:r>
                        <a:rPr lang="da-DK" sz="1800" kern="1200" dirty="0" smtClean="0">
                          <a:solidFill>
                            <a:schemeClr val="dk1"/>
                          </a:solidFill>
                          <a:latin typeface="+mn-lt"/>
                          <a:ea typeface="+mn-ea"/>
                          <a:cs typeface="+mn-cs"/>
                        </a:rPr>
                        <a:t>Ca. 5000 emner</a:t>
                      </a:r>
                      <a:endParaRPr lang="da-DK" dirty="0"/>
                    </a:p>
                  </a:txBody>
                  <a:tcPr/>
                </a:tc>
                <a:tc hMerge="1">
                  <a:txBody>
                    <a:bodyPr/>
                    <a:lstStyle/>
                    <a:p>
                      <a:endParaRPr lang="da-DK"/>
                    </a:p>
                  </a:txBody>
                  <a:tcPr/>
                </a:tc>
              </a:tr>
              <a:tr h="487680">
                <a:tc rowSpan="3">
                  <a:txBody>
                    <a:bodyPr/>
                    <a:lstStyle/>
                    <a:p>
                      <a:r>
                        <a:rPr lang="da-DK" sz="1800" kern="1200" dirty="0" smtClean="0">
                          <a:solidFill>
                            <a:schemeClr val="dk1"/>
                          </a:solidFill>
                          <a:latin typeface="+mn-lt"/>
                          <a:ea typeface="+mn-ea"/>
                          <a:cs typeface="+mn-cs"/>
                        </a:rPr>
                        <a:t>Antal ikke godkendte produktionsenheder hvor der skal </a:t>
                      </a:r>
                      <a:r>
                        <a:rPr lang="da-DK" sz="1800" b="1" kern="1200" dirty="0" smtClean="0">
                          <a:solidFill>
                            <a:schemeClr val="dk1"/>
                          </a:solidFill>
                          <a:latin typeface="+mn-lt"/>
                          <a:ea typeface="+mn-ea"/>
                          <a:cs typeface="+mn-cs"/>
                        </a:rPr>
                        <a:t>afholdes møde / ske personlig opfølgning </a:t>
                      </a:r>
                      <a:r>
                        <a:rPr lang="da-DK" sz="1800" kern="1200" dirty="0" smtClean="0">
                          <a:solidFill>
                            <a:schemeClr val="dk1"/>
                          </a:solidFill>
                          <a:latin typeface="+mn-lt"/>
                          <a:ea typeface="+mn-ea"/>
                          <a:cs typeface="+mn-cs"/>
                        </a:rPr>
                        <a:t>om evt. godkendelse.</a:t>
                      </a:r>
                      <a:endParaRPr lang="da-DK" dirty="0"/>
                    </a:p>
                  </a:txBody>
                  <a:tcPr/>
                </a:tc>
                <a:tc rowSpan="3">
                  <a:txBody>
                    <a:bodyPr/>
                    <a:lstStyle/>
                    <a:p>
                      <a:r>
                        <a:rPr lang="da-DK" sz="1800" kern="1200" dirty="0" smtClean="0">
                          <a:solidFill>
                            <a:schemeClr val="dk1"/>
                          </a:solidFill>
                          <a:latin typeface="+mn-lt"/>
                          <a:ea typeface="+mn-ea"/>
                          <a:cs typeface="+mn-cs"/>
                        </a:rPr>
                        <a:t>1500 </a:t>
                      </a:r>
                      <a:endParaRPr lang="da-DK" dirty="0"/>
                    </a:p>
                  </a:txBody>
                  <a:tcPr/>
                </a:tc>
                <a:tc>
                  <a:txBody>
                    <a:bodyPr/>
                    <a:lstStyle/>
                    <a:p>
                      <a:r>
                        <a:rPr lang="da-DK" dirty="0" smtClean="0"/>
                        <a:t>Samlede antal aktiviteter i 12</a:t>
                      </a:r>
                      <a:r>
                        <a:rPr lang="da-DK" baseline="0" dirty="0" smtClean="0"/>
                        <a:t> mdr.</a:t>
                      </a:r>
                      <a:endParaRPr lang="da-DK" dirty="0"/>
                    </a:p>
                  </a:txBody>
                  <a:tcPr/>
                </a:tc>
                <a:tc>
                  <a:txBody>
                    <a:bodyPr/>
                    <a:lstStyle/>
                    <a:p>
                      <a:r>
                        <a:rPr lang="da-DK" dirty="0" smtClean="0"/>
                        <a:t>1776</a:t>
                      </a:r>
                      <a:endParaRPr lang="da-DK" dirty="0"/>
                    </a:p>
                  </a:txBody>
                  <a:tcPr/>
                </a:tc>
              </a:tr>
              <a:tr h="487680">
                <a:tc vMerge="1">
                  <a:txBody>
                    <a:bodyPr/>
                    <a:lstStyle/>
                    <a:p>
                      <a:endParaRPr lang="da-DK"/>
                    </a:p>
                  </a:txBody>
                  <a:tcPr/>
                </a:tc>
                <a:tc vMerge="1">
                  <a:txBody>
                    <a:bodyPr/>
                    <a:lstStyle/>
                    <a:p>
                      <a:endParaRPr lang="da-DK"/>
                    </a:p>
                  </a:txBody>
                  <a:tcPr/>
                </a:tc>
                <a:tc>
                  <a:txBody>
                    <a:bodyPr/>
                    <a:lstStyle/>
                    <a:p>
                      <a:r>
                        <a:rPr lang="da-DK" dirty="0" smtClean="0"/>
                        <a:t>Antal forskellige</a:t>
                      </a:r>
                      <a:r>
                        <a:rPr lang="da-DK" baseline="0" dirty="0" smtClean="0"/>
                        <a:t> læresteder</a:t>
                      </a:r>
                      <a:endParaRPr lang="da-DK" dirty="0"/>
                    </a:p>
                  </a:txBody>
                  <a:tcPr/>
                </a:tc>
                <a:tc>
                  <a:txBody>
                    <a:bodyPr/>
                    <a:lstStyle/>
                    <a:p>
                      <a:r>
                        <a:rPr lang="da-DK" dirty="0" smtClean="0"/>
                        <a:t>1453</a:t>
                      </a:r>
                      <a:endParaRPr lang="da-DK" dirty="0"/>
                    </a:p>
                  </a:txBody>
                  <a:tcPr/>
                </a:tc>
              </a:tr>
              <a:tr h="487680">
                <a:tc vMerge="1">
                  <a:txBody>
                    <a:bodyPr/>
                    <a:lstStyle/>
                    <a:p>
                      <a:endParaRPr lang="da-DK"/>
                    </a:p>
                  </a:txBody>
                  <a:tcPr/>
                </a:tc>
                <a:tc vMerge="1">
                  <a:txBody>
                    <a:bodyPr/>
                    <a:lstStyle/>
                    <a:p>
                      <a:endParaRPr lang="da-DK"/>
                    </a:p>
                  </a:txBody>
                  <a:tcPr/>
                </a:tc>
                <a:tc>
                  <a:txBody>
                    <a:bodyPr/>
                    <a:lstStyle/>
                    <a:p>
                      <a:r>
                        <a:rPr lang="da-DK" dirty="0" smtClean="0"/>
                        <a:t>Antal møder og</a:t>
                      </a:r>
                      <a:r>
                        <a:rPr lang="da-DK" baseline="0" dirty="0" smtClean="0"/>
                        <a:t> besøg</a:t>
                      </a:r>
                      <a:endParaRPr lang="da-DK" dirty="0"/>
                    </a:p>
                  </a:txBody>
                  <a:tcPr/>
                </a:tc>
                <a:tc>
                  <a:txBody>
                    <a:bodyPr/>
                    <a:lstStyle/>
                    <a:p>
                      <a:r>
                        <a:rPr lang="da-DK" dirty="0" smtClean="0"/>
                        <a:t>1431</a:t>
                      </a:r>
                      <a:endParaRPr lang="da-DK" dirty="0"/>
                    </a:p>
                  </a:txBody>
                  <a:tcPr/>
                </a:tc>
              </a:tr>
              <a:tr h="370840">
                <a:tc>
                  <a:txBody>
                    <a:bodyPr/>
                    <a:lstStyle/>
                    <a:p>
                      <a:r>
                        <a:rPr lang="da-DK" dirty="0" smtClean="0"/>
                        <a:t>Antal nye godkendelser der skal laves</a:t>
                      </a:r>
                      <a:endParaRPr lang="da-DK" dirty="0"/>
                    </a:p>
                  </a:txBody>
                  <a:tcPr/>
                </a:tc>
                <a:tc>
                  <a:txBody>
                    <a:bodyPr/>
                    <a:lstStyle/>
                    <a:p>
                      <a:r>
                        <a:rPr lang="da-DK" dirty="0" smtClean="0"/>
                        <a:t>700-850</a:t>
                      </a:r>
                      <a:endParaRPr lang="da-DK" dirty="0"/>
                    </a:p>
                  </a:txBody>
                  <a:tcPr/>
                </a:tc>
                <a:tc gridSpan="2">
                  <a:txBody>
                    <a:bodyPr/>
                    <a:lstStyle/>
                    <a:p>
                      <a:r>
                        <a:rPr lang="da-DK" dirty="0" smtClean="0"/>
                        <a:t>1054</a:t>
                      </a:r>
                      <a:endParaRPr lang="da-DK" dirty="0"/>
                    </a:p>
                  </a:txBody>
                  <a:tcPr/>
                </a:tc>
                <a:tc hMerge="1">
                  <a:txBody>
                    <a:bodyPr/>
                    <a:lstStyle/>
                    <a:p>
                      <a:endParaRPr lang="da-DK"/>
                    </a:p>
                  </a:txBody>
                  <a:tcPr/>
                </a:tc>
              </a:tr>
              <a:tr h="370840">
                <a:tc>
                  <a:txBody>
                    <a:bodyPr/>
                    <a:lstStyle/>
                    <a:p>
                      <a:r>
                        <a:rPr lang="da-DK" sz="1800" kern="1200" dirty="0" smtClean="0">
                          <a:solidFill>
                            <a:schemeClr val="dk1"/>
                          </a:solidFill>
                          <a:latin typeface="+mn-lt"/>
                          <a:ea typeface="+mn-ea"/>
                          <a:cs typeface="+mn-cs"/>
                        </a:rPr>
                        <a:t>Antal registrerede uddannelsesaftaler i løbet af projektperioden samlet for alle skoler (1/3 – 31/12)</a:t>
                      </a:r>
                      <a:endParaRPr lang="da-DK" dirty="0"/>
                    </a:p>
                  </a:txBody>
                  <a:tcPr/>
                </a:tc>
                <a:tc>
                  <a:txBody>
                    <a:bodyPr/>
                    <a:lstStyle/>
                    <a:p>
                      <a:r>
                        <a:rPr lang="da-DK" sz="1800" kern="1200" dirty="0" smtClean="0">
                          <a:solidFill>
                            <a:schemeClr val="dk1"/>
                          </a:solidFill>
                          <a:latin typeface="+mn-lt"/>
                          <a:ea typeface="+mn-ea"/>
                          <a:cs typeface="+mn-cs"/>
                        </a:rPr>
                        <a:t>I alt 5000 uddannelsesaft.</a:t>
                      </a:r>
                    </a:p>
                    <a:p>
                      <a:r>
                        <a:rPr lang="da-DK" sz="1800" kern="1200" dirty="0" smtClean="0">
                          <a:solidFill>
                            <a:schemeClr val="dk1"/>
                          </a:solidFill>
                          <a:latin typeface="+mn-lt"/>
                          <a:ea typeface="+mn-ea"/>
                          <a:cs typeface="+mn-cs"/>
                        </a:rPr>
                        <a:t>Stigning på ca. 25 % </a:t>
                      </a:r>
                      <a:endParaRPr lang="da-DK" dirty="0"/>
                    </a:p>
                  </a:txBody>
                  <a:tcPr/>
                </a:tc>
                <a:tc gridSpan="2">
                  <a:txBody>
                    <a:bodyPr/>
                    <a:lstStyle/>
                    <a:p>
                      <a:r>
                        <a:rPr lang="da-DK" sz="1800" kern="1200" dirty="0" smtClean="0">
                          <a:solidFill>
                            <a:schemeClr val="dk1"/>
                          </a:solidFill>
                          <a:latin typeface="+mn-lt"/>
                          <a:ea typeface="+mn-ea"/>
                          <a:cs typeface="+mn-cs"/>
                        </a:rPr>
                        <a:t>Stigning i registrerede uddannelsesaftaler på hele 30,9%  i hele projektperioden 1/3 2010 – 28/2 2011 registreret over 6000 uddannelsesaftaler.</a:t>
                      </a:r>
                      <a:endParaRPr lang="da-DK" dirty="0"/>
                    </a:p>
                  </a:txBody>
                  <a:tcPr/>
                </a:tc>
                <a:tc hMerge="1">
                  <a:txBody>
                    <a:bodyPr/>
                    <a:lstStyle/>
                    <a:p>
                      <a:endParaRPr lang="da-DK"/>
                    </a:p>
                  </a:txBody>
                  <a:tcPr/>
                </a:tc>
              </a:tr>
            </a:tbl>
          </a:graphicData>
        </a:graphic>
      </p:graphicFrame>
      <p:sp>
        <p:nvSpPr>
          <p:cNvPr id="5" name="Pladsholder til diasnummer 4"/>
          <p:cNvSpPr>
            <a:spLocks noGrp="1"/>
          </p:cNvSpPr>
          <p:nvPr>
            <p:ph type="sldNum" sz="quarter" idx="12"/>
          </p:nvPr>
        </p:nvSpPr>
        <p:spPr/>
        <p:txBody>
          <a:bodyPr/>
          <a:lstStyle/>
          <a:p>
            <a:pPr>
              <a:defRPr/>
            </a:pPr>
            <a:fld id="{D92A6BD8-E6F8-40D7-A00C-5365FE0AC620}" type="slidenum">
              <a:rPr lang="da-DK" smtClean="0"/>
              <a:pPr>
                <a:defRPr/>
              </a:pPr>
              <a:t>20</a:t>
            </a:fld>
            <a:endParaRPr lang="da-DK"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507413" cy="706090"/>
          </a:xfrm>
        </p:spPr>
        <p:txBody>
          <a:bodyPr>
            <a:normAutofit fontScale="90000"/>
          </a:bodyPr>
          <a:lstStyle/>
          <a:p>
            <a:pPr algn="l">
              <a:defRPr/>
            </a:pPr>
            <a:r>
              <a:rPr lang="da-DK" sz="2400" b="1" dirty="0" smtClean="0">
                <a:solidFill>
                  <a:schemeClr val="tx2">
                    <a:lumMod val="60000"/>
                    <a:lumOff val="40000"/>
                  </a:schemeClr>
                </a:solidFill>
              </a:rPr>
              <a:t/>
            </a:r>
            <a:br>
              <a:rPr lang="da-DK" sz="2400" b="1" dirty="0" smtClean="0">
                <a:solidFill>
                  <a:schemeClr val="tx2">
                    <a:lumMod val="60000"/>
                    <a:lumOff val="40000"/>
                  </a:schemeClr>
                </a:solidFill>
              </a:rPr>
            </a:br>
            <a:r>
              <a:rPr lang="da-DK" sz="4000" b="1" dirty="0" smtClean="0"/>
              <a:t>Resultater</a:t>
            </a:r>
          </a:p>
        </p:txBody>
      </p:sp>
      <p:sp>
        <p:nvSpPr>
          <p:cNvPr id="15362" name="Pladsholder til indhold 2"/>
          <p:cNvSpPr>
            <a:spLocks noGrp="1"/>
          </p:cNvSpPr>
          <p:nvPr>
            <p:ph idx="1"/>
          </p:nvPr>
        </p:nvSpPr>
        <p:spPr>
          <a:xfrm>
            <a:off x="457200" y="1268760"/>
            <a:ext cx="8229600" cy="4857403"/>
          </a:xfrm>
        </p:spPr>
        <p:txBody>
          <a:bodyPr/>
          <a:lstStyle/>
          <a:p>
            <a:r>
              <a:rPr lang="da-DK" dirty="0" smtClean="0"/>
              <a:t>Stor indsats fra de opsøgende medarbejdere som også arbejdede på tværs af skoler og brancher.</a:t>
            </a:r>
          </a:p>
          <a:p>
            <a:r>
              <a:rPr lang="da-DK" dirty="0" smtClean="0"/>
              <a:t>Bedre netværk mellem opsøgende medarbejdere</a:t>
            </a:r>
          </a:p>
          <a:p>
            <a:r>
              <a:rPr lang="da-DK" dirty="0" smtClean="0"/>
              <a:t>Anvendelse af telemarketing er absolut en mulighed</a:t>
            </a:r>
          </a:p>
          <a:p>
            <a:r>
              <a:rPr lang="da-DK" dirty="0" smtClean="0"/>
              <a:t>Erfaringerne kan anvendes med succes til nye tiltag </a:t>
            </a:r>
          </a:p>
        </p:txBody>
      </p:sp>
      <p:sp>
        <p:nvSpPr>
          <p:cNvPr id="5" name="Rektangel 4"/>
          <p:cNvSpPr/>
          <p:nvPr/>
        </p:nvSpPr>
        <p:spPr>
          <a:xfrm>
            <a:off x="3203848" y="332656"/>
            <a:ext cx="4572000" cy="923330"/>
          </a:xfrm>
          <a:prstGeom prst="rect">
            <a:avLst/>
          </a:prstGeom>
        </p:spPr>
        <p:txBody>
          <a:bodyPr>
            <a:spAutoFit/>
          </a:bodyPr>
          <a:lstStyle/>
          <a:p>
            <a:r>
              <a:rPr lang="da-DK" b="1" dirty="0" smtClean="0">
                <a:solidFill>
                  <a:srgbClr val="FF0000"/>
                </a:solidFill>
              </a:rPr>
              <a:t>Praktikjagten, </a:t>
            </a:r>
            <a:r>
              <a:rPr lang="da-DK" b="1" dirty="0" smtClean="0">
                <a:solidFill>
                  <a:schemeClr val="tx2">
                    <a:lumMod val="60000"/>
                    <a:lumOff val="40000"/>
                  </a:schemeClr>
                </a:solidFill>
              </a:rPr>
              <a:t>UNI – C  praktikpladskampagne</a:t>
            </a:r>
            <a:br>
              <a:rPr lang="da-DK" b="1" dirty="0" smtClean="0">
                <a:solidFill>
                  <a:schemeClr val="tx2">
                    <a:lumMod val="60000"/>
                    <a:lumOff val="40000"/>
                  </a:schemeClr>
                </a:solidFill>
              </a:rPr>
            </a:br>
            <a:endParaRPr lang="da-DK" dirty="0"/>
          </a:p>
        </p:txBody>
      </p:sp>
      <p:sp>
        <p:nvSpPr>
          <p:cNvPr id="6" name="Pladsholder til diasnummer 5"/>
          <p:cNvSpPr>
            <a:spLocks noGrp="1"/>
          </p:cNvSpPr>
          <p:nvPr>
            <p:ph type="sldNum" sz="quarter" idx="12"/>
          </p:nvPr>
        </p:nvSpPr>
        <p:spPr/>
        <p:txBody>
          <a:bodyPr/>
          <a:lstStyle/>
          <a:p>
            <a:pPr>
              <a:defRPr/>
            </a:pPr>
            <a:fld id="{D92A6BD8-E6F8-40D7-A00C-5365FE0AC620}" type="slidenum">
              <a:rPr lang="da-DK" smtClean="0"/>
              <a:pPr>
                <a:defRPr/>
              </a:pPr>
              <a:t>21</a:t>
            </a:fld>
            <a:endParaRPr lang="da-DK"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smtClean="0">
                <a:solidFill>
                  <a:srgbClr val="FF0000"/>
                </a:solidFill>
              </a:rPr>
              <a:t>Praktikjagten, </a:t>
            </a:r>
            <a:r>
              <a:rPr lang="da-DK" b="1" dirty="0" smtClean="0">
                <a:solidFill>
                  <a:schemeClr val="tx2">
                    <a:lumMod val="60000"/>
                    <a:lumOff val="40000"/>
                  </a:schemeClr>
                </a:solidFill>
              </a:rPr>
              <a:t>UNI – C  praktikpladskampagne</a:t>
            </a:r>
            <a:endParaRPr lang="da-DK" dirty="0"/>
          </a:p>
        </p:txBody>
      </p:sp>
      <p:sp>
        <p:nvSpPr>
          <p:cNvPr id="3" name="Pladsholder til indhold 2"/>
          <p:cNvSpPr>
            <a:spLocks noGrp="1"/>
          </p:cNvSpPr>
          <p:nvPr>
            <p:ph idx="1"/>
          </p:nvPr>
        </p:nvSpPr>
        <p:spPr/>
        <p:txBody>
          <a:bodyPr/>
          <a:lstStyle/>
          <a:p>
            <a:r>
              <a:rPr lang="da-DK" dirty="0" smtClean="0"/>
              <a:t>Kontaktoplysninger:</a:t>
            </a:r>
          </a:p>
          <a:p>
            <a:r>
              <a:rPr lang="da-DK" dirty="0" smtClean="0"/>
              <a:t>Udviklingschef    </a:t>
            </a:r>
          </a:p>
          <a:p>
            <a:pPr>
              <a:buNone/>
            </a:pPr>
            <a:r>
              <a:rPr lang="da-DK" dirty="0" smtClean="0"/>
              <a:t>     Søren V. Nielsen</a:t>
            </a:r>
          </a:p>
          <a:p>
            <a:pPr>
              <a:buNone/>
            </a:pPr>
            <a:r>
              <a:rPr lang="da-DK" dirty="0" smtClean="0"/>
              <a:t>	 EUC Nord</a:t>
            </a:r>
          </a:p>
          <a:p>
            <a:pPr>
              <a:buNone/>
            </a:pPr>
            <a:r>
              <a:rPr lang="da-DK" dirty="0" smtClean="0"/>
              <a:t>      </a:t>
            </a:r>
            <a:r>
              <a:rPr lang="da-DK" dirty="0" smtClean="0">
                <a:hlinkClick r:id="rId2"/>
              </a:rPr>
              <a:t>svn@eucnord.dk</a:t>
            </a:r>
            <a:endParaRPr lang="da-DK" dirty="0" smtClean="0"/>
          </a:p>
          <a:p>
            <a:pPr>
              <a:buNone/>
            </a:pPr>
            <a:r>
              <a:rPr lang="da-DK" dirty="0" smtClean="0"/>
              <a:t>      tlf.: 72246410</a:t>
            </a:r>
          </a:p>
        </p:txBody>
      </p:sp>
      <p:sp>
        <p:nvSpPr>
          <p:cNvPr id="4" name="Pladsholder til diasnummer 3"/>
          <p:cNvSpPr>
            <a:spLocks noGrp="1"/>
          </p:cNvSpPr>
          <p:nvPr>
            <p:ph type="sldNum" sz="quarter" idx="12"/>
          </p:nvPr>
        </p:nvSpPr>
        <p:spPr/>
        <p:txBody>
          <a:bodyPr/>
          <a:lstStyle/>
          <a:p>
            <a:pPr>
              <a:defRPr/>
            </a:pPr>
            <a:fld id="{D92A6BD8-E6F8-40D7-A00C-5365FE0AC620}" type="slidenum">
              <a:rPr lang="da-DK" smtClean="0"/>
              <a:pPr>
                <a:defRPr/>
              </a:pPr>
              <a:t>22</a:t>
            </a:fld>
            <a:endParaRPr lang="da-D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457200" y="274638"/>
            <a:ext cx="8435975" cy="633412"/>
          </a:xfrm>
        </p:spPr>
        <p:txBody>
          <a:bodyPr>
            <a:normAutofit fontScale="90000"/>
          </a:bodyPr>
          <a:lstStyle/>
          <a:p>
            <a:pPr algn="l">
              <a:defRPr/>
            </a:pPr>
            <a:r>
              <a:rPr lang="da-DK" sz="2400" b="1" dirty="0" smtClean="0">
                <a:solidFill>
                  <a:srgbClr val="FF0000"/>
                </a:solidFill>
              </a:rPr>
              <a:t>Praktikpladsjagten, </a:t>
            </a:r>
            <a:r>
              <a:rPr lang="da-DK" sz="2400" b="1" dirty="0" smtClean="0">
                <a:solidFill>
                  <a:schemeClr val="tx2">
                    <a:lumMod val="60000"/>
                    <a:lumOff val="40000"/>
                  </a:schemeClr>
                </a:solidFill>
              </a:rPr>
              <a:t>UNI – C  praktikpladskampagne</a:t>
            </a:r>
            <a:r>
              <a:rPr lang="da-DK" sz="2400" dirty="0" smtClean="0"/>
              <a:t/>
            </a:r>
            <a:br>
              <a:rPr lang="da-DK" sz="2400" dirty="0" smtClean="0"/>
            </a:br>
            <a:endParaRPr lang="da-DK" sz="2400" b="1" dirty="0" smtClean="0">
              <a:solidFill>
                <a:schemeClr val="tx2">
                  <a:lumMod val="60000"/>
                  <a:lumOff val="40000"/>
                </a:schemeClr>
              </a:solidFill>
            </a:endParaRPr>
          </a:p>
        </p:txBody>
      </p:sp>
      <p:sp>
        <p:nvSpPr>
          <p:cNvPr id="4098" name="Pladsholder til indhold 2"/>
          <p:cNvSpPr>
            <a:spLocks noGrp="1"/>
          </p:cNvSpPr>
          <p:nvPr>
            <p:ph idx="1"/>
          </p:nvPr>
        </p:nvSpPr>
        <p:spPr>
          <a:xfrm>
            <a:off x="457200" y="928688"/>
            <a:ext cx="8229600" cy="5197475"/>
          </a:xfrm>
        </p:spPr>
        <p:txBody>
          <a:bodyPr/>
          <a:lstStyle/>
          <a:p>
            <a:pPr>
              <a:buFont typeface="Arial" charset="0"/>
              <a:buNone/>
            </a:pPr>
            <a:r>
              <a:rPr lang="da-DK" dirty="0" smtClean="0"/>
              <a:t>Indhold:</a:t>
            </a:r>
          </a:p>
          <a:p>
            <a:pPr>
              <a:buFont typeface="Arial" charset="0"/>
              <a:buNone/>
            </a:pPr>
            <a:r>
              <a:rPr lang="da-DK" sz="2400" b="1" dirty="0" smtClean="0"/>
              <a:t>Kampagne og opfølgende besøg</a:t>
            </a:r>
            <a:r>
              <a:rPr lang="da-DK" sz="2400" dirty="0" smtClean="0"/>
              <a:t> i både godkendte og ikke godkendte virksomheder i Regionen, hvor de nye præmiemuligheder og aftalemuligheder er fokus.</a:t>
            </a:r>
          </a:p>
          <a:p>
            <a:pPr>
              <a:buFont typeface="Arial" charset="0"/>
              <a:buNone/>
            </a:pPr>
            <a:r>
              <a:rPr lang="da-DK" sz="2400" dirty="0" smtClean="0"/>
              <a:t> </a:t>
            </a:r>
          </a:p>
          <a:p>
            <a:pPr>
              <a:buFont typeface="Arial" charset="0"/>
              <a:buNone/>
            </a:pPr>
            <a:r>
              <a:rPr lang="da-DK" sz="2400" b="1" dirty="0" smtClean="0"/>
              <a:t>Synlighed af elever og aktiviteter fra grundforløb til hovedforløb </a:t>
            </a:r>
            <a:r>
              <a:rPr lang="da-DK" sz="2400" dirty="0" smtClean="0"/>
              <a:t>hvor mange falder fra, hvis der ikke er udsigt til praktikplads.</a:t>
            </a:r>
          </a:p>
          <a:p>
            <a:pPr>
              <a:buFont typeface="Arial" charset="0"/>
              <a:buNone/>
            </a:pPr>
            <a:endParaRPr lang="da-DK" sz="2400" dirty="0" smtClean="0"/>
          </a:p>
          <a:p>
            <a:pPr>
              <a:buFont typeface="Arial" charset="0"/>
              <a:buNone/>
            </a:pPr>
            <a:r>
              <a:rPr lang="da-DK" sz="2400" b="1" dirty="0" smtClean="0"/>
              <a:t>Kvalitetssikring af skolepraktikken.</a:t>
            </a:r>
          </a:p>
          <a:p>
            <a:pPr>
              <a:buFont typeface="Arial" charset="0"/>
              <a:buNone/>
            </a:pPr>
            <a:r>
              <a:rPr lang="da-DK" sz="2400" b="1" dirty="0" smtClean="0"/>
              <a:t>I alt kr. ca. 5.000.000</a:t>
            </a:r>
            <a:endParaRPr lang="da-DK" sz="2400" dirty="0" smtClean="0"/>
          </a:p>
          <a:p>
            <a:endParaRPr lang="da-DK" sz="2400" dirty="0" smtClean="0"/>
          </a:p>
        </p:txBody>
      </p:sp>
      <p:sp>
        <p:nvSpPr>
          <p:cNvPr id="4" name="Pladsholder til diasnummer 3"/>
          <p:cNvSpPr>
            <a:spLocks noGrp="1"/>
          </p:cNvSpPr>
          <p:nvPr>
            <p:ph type="sldNum" sz="quarter" idx="12"/>
          </p:nvPr>
        </p:nvSpPr>
        <p:spPr/>
        <p:txBody>
          <a:bodyPr/>
          <a:lstStyle/>
          <a:p>
            <a:pPr>
              <a:defRPr/>
            </a:pPr>
            <a:fld id="{D92A6BD8-E6F8-40D7-A00C-5365FE0AC620}" type="slidenum">
              <a:rPr lang="da-DK" smtClean="0"/>
              <a:pPr>
                <a:defRPr/>
              </a:pPr>
              <a:t>3</a:t>
            </a:fld>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457200" y="274638"/>
            <a:ext cx="8435975" cy="511175"/>
          </a:xfrm>
        </p:spPr>
        <p:txBody>
          <a:bodyPr>
            <a:normAutofit fontScale="90000"/>
          </a:bodyPr>
          <a:lstStyle/>
          <a:p>
            <a:pPr algn="l">
              <a:defRPr/>
            </a:pPr>
            <a:r>
              <a:rPr lang="da-DK" sz="2400" b="1" dirty="0" smtClean="0">
                <a:solidFill>
                  <a:srgbClr val="FF0000"/>
                </a:solidFill>
              </a:rPr>
              <a:t>Praktikpladsjagten, </a:t>
            </a:r>
            <a:r>
              <a:rPr lang="da-DK" sz="2400" b="1" dirty="0" smtClean="0">
                <a:solidFill>
                  <a:schemeClr val="tx2">
                    <a:lumMod val="60000"/>
                    <a:lumOff val="40000"/>
                  </a:schemeClr>
                </a:solidFill>
              </a:rPr>
              <a:t>UNI – C  praktikpladskampagne</a:t>
            </a:r>
            <a:r>
              <a:rPr lang="da-DK" sz="2400" dirty="0" smtClean="0"/>
              <a:t/>
            </a:r>
            <a:br>
              <a:rPr lang="da-DK" sz="2400" dirty="0" smtClean="0"/>
            </a:br>
            <a:endParaRPr lang="da-DK" sz="2400" b="1" dirty="0" smtClean="0">
              <a:solidFill>
                <a:schemeClr val="tx2">
                  <a:lumMod val="60000"/>
                  <a:lumOff val="40000"/>
                </a:schemeClr>
              </a:solidFill>
            </a:endParaRPr>
          </a:p>
        </p:txBody>
      </p:sp>
      <p:sp>
        <p:nvSpPr>
          <p:cNvPr id="5122" name="Pladsholder til indhold 2"/>
          <p:cNvSpPr>
            <a:spLocks noGrp="1"/>
          </p:cNvSpPr>
          <p:nvPr>
            <p:ph idx="1"/>
          </p:nvPr>
        </p:nvSpPr>
        <p:spPr>
          <a:xfrm>
            <a:off x="457200" y="928688"/>
            <a:ext cx="8229600" cy="5197475"/>
          </a:xfrm>
        </p:spPr>
        <p:txBody>
          <a:bodyPr/>
          <a:lstStyle/>
          <a:p>
            <a:pPr>
              <a:buFont typeface="Arial" charset="0"/>
              <a:buNone/>
            </a:pPr>
            <a:r>
              <a:rPr lang="da-DK" dirty="0" smtClean="0"/>
              <a:t>Udgangspunktet</a:t>
            </a:r>
          </a:p>
          <a:p>
            <a:r>
              <a:rPr lang="da-DK" sz="2400" dirty="0" smtClean="0"/>
              <a:t>Efter en meget gunstig udvikling der toppede i 2007 blev 2009 på 2004 niveau med hensyn til aftaler mellem EUD elever og virksomheder. </a:t>
            </a:r>
          </a:p>
          <a:p>
            <a:r>
              <a:rPr lang="da-DK" sz="2400" dirty="0" smtClean="0"/>
              <a:t>Sammenlagt blev der indgået ca. 4250 uddannelsesaftaler på Region Nordjyllands 10 erhvervsskoler i perioden 1/1 – 31/12 2009 – ca. 360 om måneden</a:t>
            </a:r>
          </a:p>
          <a:p>
            <a:r>
              <a:rPr lang="da-DK" sz="2400" dirty="0" smtClean="0"/>
              <a:t>Målsætningen er at der indgås 5000 aftaler i projektperioden på 10 måneder – 1/3 – 31/12 2010 – et gennemsnit på 500 aftaler om måneden</a:t>
            </a:r>
          </a:p>
          <a:p>
            <a:endParaRPr lang="da-DK" dirty="0" smtClean="0"/>
          </a:p>
        </p:txBody>
      </p:sp>
      <p:sp>
        <p:nvSpPr>
          <p:cNvPr id="4" name="Pladsholder til diasnummer 3"/>
          <p:cNvSpPr>
            <a:spLocks noGrp="1"/>
          </p:cNvSpPr>
          <p:nvPr>
            <p:ph type="sldNum" sz="quarter" idx="12"/>
          </p:nvPr>
        </p:nvSpPr>
        <p:spPr/>
        <p:txBody>
          <a:bodyPr/>
          <a:lstStyle/>
          <a:p>
            <a:pPr>
              <a:defRPr/>
            </a:pPr>
            <a:fld id="{D92A6BD8-E6F8-40D7-A00C-5365FE0AC620}" type="slidenum">
              <a:rPr lang="da-DK" smtClean="0"/>
              <a:pPr>
                <a:defRPr/>
              </a:pPr>
              <a:t>4</a:t>
            </a:fld>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507413" cy="511175"/>
          </a:xfrm>
        </p:spPr>
        <p:txBody>
          <a:bodyPr>
            <a:normAutofit fontScale="90000"/>
          </a:bodyPr>
          <a:lstStyle/>
          <a:p>
            <a:pPr algn="l">
              <a:defRPr/>
            </a:pPr>
            <a:r>
              <a:rPr lang="da-DK" sz="2400" b="1" dirty="0" smtClean="0">
                <a:solidFill>
                  <a:srgbClr val="FF0000"/>
                </a:solidFill>
              </a:rPr>
              <a:t>Praktikpladsjagten, </a:t>
            </a:r>
            <a:r>
              <a:rPr lang="da-DK" sz="2400" b="1" dirty="0" smtClean="0">
                <a:solidFill>
                  <a:schemeClr val="tx2">
                    <a:lumMod val="60000"/>
                    <a:lumOff val="40000"/>
                  </a:schemeClr>
                </a:solidFill>
              </a:rPr>
              <a:t>UNI – C  praktikpladskampagne</a:t>
            </a:r>
            <a:r>
              <a:rPr lang="da-DK" sz="2400" dirty="0" smtClean="0"/>
              <a:t/>
            </a:r>
            <a:br>
              <a:rPr lang="da-DK" sz="2400" dirty="0" smtClean="0"/>
            </a:br>
            <a:endParaRPr lang="da-DK" sz="2400" b="1" dirty="0" smtClean="0">
              <a:solidFill>
                <a:schemeClr val="tx2">
                  <a:lumMod val="60000"/>
                  <a:lumOff val="40000"/>
                </a:schemeClr>
              </a:solidFill>
            </a:endParaRPr>
          </a:p>
        </p:txBody>
      </p:sp>
      <p:graphicFrame>
        <p:nvGraphicFramePr>
          <p:cNvPr id="6" name="Pladsholder til indhold 5"/>
          <p:cNvGraphicFramePr>
            <a:graphicFrameLocks noGrp="1"/>
          </p:cNvGraphicFramePr>
          <p:nvPr>
            <p:ph idx="1"/>
          </p:nvPr>
        </p:nvGraphicFramePr>
        <p:xfrm>
          <a:off x="457200" y="1600200"/>
          <a:ext cx="8229600" cy="3489344"/>
        </p:xfrm>
        <a:graphic>
          <a:graphicData uri="http://schemas.openxmlformats.org/drawingml/2006/table">
            <a:tbl>
              <a:tblPr firstRow="1" bandRow="1">
                <a:tableStyleId>{5C22544A-7EE6-4342-B048-85BDC9FD1C3A}</a:tableStyleId>
              </a:tblPr>
              <a:tblGrid>
                <a:gridCol w="2057400"/>
                <a:gridCol w="2057400"/>
                <a:gridCol w="2057400"/>
                <a:gridCol w="2057400"/>
              </a:tblGrid>
              <a:tr h="825776">
                <a:tc>
                  <a:txBody>
                    <a:bodyPr/>
                    <a:lstStyle/>
                    <a:p>
                      <a:pPr>
                        <a:lnSpc>
                          <a:spcPct val="115000"/>
                        </a:lnSpc>
                        <a:spcAft>
                          <a:spcPts val="1000"/>
                        </a:spcAft>
                      </a:pPr>
                      <a:endParaRPr lang="da-DK" sz="1800" dirty="0">
                        <a:latin typeface="Calibri"/>
                        <a:ea typeface="Times New Roman"/>
                        <a:cs typeface="Times New Roman"/>
                      </a:endParaRPr>
                    </a:p>
                  </a:txBody>
                  <a:tcPr marL="68580" marR="68580" marT="0" marB="0"/>
                </a:tc>
                <a:tc>
                  <a:txBody>
                    <a:bodyPr/>
                    <a:lstStyle/>
                    <a:p>
                      <a:pPr>
                        <a:lnSpc>
                          <a:spcPct val="115000"/>
                        </a:lnSpc>
                        <a:spcAft>
                          <a:spcPts val="1000"/>
                        </a:spcAft>
                      </a:pPr>
                      <a:r>
                        <a:rPr lang="da-DK" sz="1800" dirty="0">
                          <a:latin typeface="Calibri"/>
                          <a:ea typeface="Times New Roman"/>
                          <a:cs typeface="Times New Roman"/>
                        </a:rPr>
                        <a:t>Antal i alt</a:t>
                      </a:r>
                    </a:p>
                  </a:txBody>
                  <a:tcPr marL="68580" marR="68580" marT="0" marB="0"/>
                </a:tc>
                <a:tc>
                  <a:txBody>
                    <a:bodyPr/>
                    <a:lstStyle/>
                    <a:p>
                      <a:pPr>
                        <a:lnSpc>
                          <a:spcPct val="115000"/>
                        </a:lnSpc>
                        <a:spcAft>
                          <a:spcPts val="1000"/>
                        </a:spcAft>
                      </a:pPr>
                      <a:r>
                        <a:rPr lang="da-DK" sz="1800" dirty="0">
                          <a:latin typeface="Calibri"/>
                          <a:ea typeface="Times New Roman"/>
                          <a:cs typeface="Times New Roman"/>
                        </a:rPr>
                        <a:t>Med godkendelser </a:t>
                      </a:r>
                    </a:p>
                  </a:txBody>
                  <a:tcPr marL="68580" marR="68580" marT="0" marB="0"/>
                </a:tc>
                <a:tc>
                  <a:txBody>
                    <a:bodyPr/>
                    <a:lstStyle/>
                    <a:p>
                      <a:pPr>
                        <a:lnSpc>
                          <a:spcPct val="115000"/>
                        </a:lnSpc>
                        <a:spcAft>
                          <a:spcPts val="1000"/>
                        </a:spcAft>
                      </a:pPr>
                      <a:r>
                        <a:rPr lang="da-DK" sz="1800" dirty="0">
                          <a:latin typeface="Calibri"/>
                          <a:ea typeface="Times New Roman"/>
                          <a:cs typeface="Times New Roman"/>
                        </a:rPr>
                        <a:t>Uden godkendelser</a:t>
                      </a:r>
                    </a:p>
                  </a:txBody>
                  <a:tcPr marL="68580" marR="68580" marT="0" marB="0"/>
                </a:tc>
              </a:tr>
              <a:tr h="858582">
                <a:tc>
                  <a:txBody>
                    <a:bodyPr/>
                    <a:lstStyle/>
                    <a:p>
                      <a:pPr>
                        <a:lnSpc>
                          <a:spcPct val="115000"/>
                        </a:lnSpc>
                        <a:spcAft>
                          <a:spcPts val="1000"/>
                        </a:spcAft>
                      </a:pPr>
                      <a:r>
                        <a:rPr lang="da-DK" sz="1800" dirty="0">
                          <a:latin typeface="Calibri"/>
                          <a:ea typeface="Times New Roman"/>
                          <a:cs typeface="Times New Roman"/>
                        </a:rPr>
                        <a:t>Produktionsenheder med mindst 1 ansat</a:t>
                      </a:r>
                    </a:p>
                  </a:txBody>
                  <a:tcPr marL="68580" marR="68580" marT="0" marB="0"/>
                </a:tc>
                <a:tc>
                  <a:txBody>
                    <a:bodyPr/>
                    <a:lstStyle/>
                    <a:p>
                      <a:pPr>
                        <a:lnSpc>
                          <a:spcPct val="115000"/>
                        </a:lnSpc>
                        <a:spcAft>
                          <a:spcPts val="1000"/>
                        </a:spcAft>
                      </a:pPr>
                      <a:r>
                        <a:rPr lang="da-DK" sz="1800" dirty="0">
                          <a:latin typeface="Calibri"/>
                          <a:ea typeface="Times New Roman"/>
                          <a:cs typeface="Times New Roman"/>
                        </a:rPr>
                        <a:t>19230</a:t>
                      </a:r>
                    </a:p>
                  </a:txBody>
                  <a:tcPr marL="68580" marR="68580" marT="0" marB="0"/>
                </a:tc>
                <a:tc>
                  <a:txBody>
                    <a:bodyPr/>
                    <a:lstStyle/>
                    <a:p>
                      <a:pPr>
                        <a:lnSpc>
                          <a:spcPct val="115000"/>
                        </a:lnSpc>
                        <a:spcAft>
                          <a:spcPts val="1000"/>
                        </a:spcAft>
                      </a:pPr>
                      <a:r>
                        <a:rPr lang="da-DK" sz="1800" dirty="0">
                          <a:latin typeface="Calibri"/>
                          <a:ea typeface="Times New Roman"/>
                          <a:cs typeface="Times New Roman"/>
                        </a:rPr>
                        <a:t>6706</a:t>
                      </a:r>
                    </a:p>
                  </a:txBody>
                  <a:tcPr marL="68580" marR="68580" marT="0" marB="0"/>
                </a:tc>
                <a:tc>
                  <a:txBody>
                    <a:bodyPr/>
                    <a:lstStyle/>
                    <a:p>
                      <a:pPr>
                        <a:lnSpc>
                          <a:spcPct val="115000"/>
                        </a:lnSpc>
                        <a:spcAft>
                          <a:spcPts val="1000"/>
                        </a:spcAft>
                      </a:pPr>
                      <a:r>
                        <a:rPr lang="da-DK" sz="1800" dirty="0">
                          <a:latin typeface="Calibri"/>
                          <a:ea typeface="Times New Roman"/>
                          <a:cs typeface="Times New Roman"/>
                        </a:rPr>
                        <a:t>12524</a:t>
                      </a:r>
                    </a:p>
                  </a:txBody>
                  <a:tcPr marL="68580" marR="68580" marT="0" marB="0"/>
                </a:tc>
              </a:tr>
              <a:tr h="946385">
                <a:tc>
                  <a:txBody>
                    <a:bodyPr/>
                    <a:lstStyle/>
                    <a:p>
                      <a:pPr>
                        <a:lnSpc>
                          <a:spcPct val="115000"/>
                        </a:lnSpc>
                        <a:spcAft>
                          <a:spcPts val="1000"/>
                        </a:spcAft>
                      </a:pPr>
                      <a:r>
                        <a:rPr lang="da-DK" sz="1800" dirty="0">
                          <a:latin typeface="Calibri"/>
                          <a:ea typeface="Times New Roman"/>
                          <a:cs typeface="Times New Roman"/>
                        </a:rPr>
                        <a:t>Produktionsenheder med mindst 3 ansatte</a:t>
                      </a:r>
                    </a:p>
                  </a:txBody>
                  <a:tcPr marL="68580" marR="68580" marT="0" marB="0"/>
                </a:tc>
                <a:tc>
                  <a:txBody>
                    <a:bodyPr/>
                    <a:lstStyle/>
                    <a:p>
                      <a:pPr>
                        <a:lnSpc>
                          <a:spcPct val="115000"/>
                        </a:lnSpc>
                        <a:spcAft>
                          <a:spcPts val="1000"/>
                        </a:spcAft>
                      </a:pPr>
                      <a:r>
                        <a:rPr lang="da-DK" sz="1800" dirty="0">
                          <a:latin typeface="Calibri"/>
                          <a:ea typeface="Times New Roman"/>
                          <a:cs typeface="Times New Roman"/>
                        </a:rPr>
                        <a:t>11970</a:t>
                      </a:r>
                    </a:p>
                  </a:txBody>
                  <a:tcPr marL="68580" marR="68580" marT="0" marB="0"/>
                </a:tc>
                <a:tc>
                  <a:txBody>
                    <a:bodyPr/>
                    <a:lstStyle/>
                    <a:p>
                      <a:pPr>
                        <a:lnSpc>
                          <a:spcPct val="115000"/>
                        </a:lnSpc>
                        <a:spcAft>
                          <a:spcPts val="1000"/>
                        </a:spcAft>
                      </a:pPr>
                      <a:r>
                        <a:rPr lang="da-DK" sz="1800" dirty="0">
                          <a:latin typeface="Calibri"/>
                          <a:ea typeface="Times New Roman"/>
                          <a:cs typeface="Times New Roman"/>
                        </a:rPr>
                        <a:t>5305</a:t>
                      </a:r>
                    </a:p>
                  </a:txBody>
                  <a:tcPr marL="68580" marR="68580" marT="0" marB="0"/>
                </a:tc>
                <a:tc>
                  <a:txBody>
                    <a:bodyPr/>
                    <a:lstStyle/>
                    <a:p>
                      <a:pPr>
                        <a:lnSpc>
                          <a:spcPct val="115000"/>
                        </a:lnSpc>
                        <a:spcAft>
                          <a:spcPts val="1000"/>
                        </a:spcAft>
                      </a:pPr>
                      <a:r>
                        <a:rPr lang="da-DK" sz="1800" b="1" dirty="0">
                          <a:latin typeface="Calibri"/>
                          <a:ea typeface="Times New Roman"/>
                          <a:cs typeface="Times New Roman"/>
                        </a:rPr>
                        <a:t>6665</a:t>
                      </a:r>
                      <a:endParaRPr lang="da-DK" sz="1800" dirty="0">
                        <a:latin typeface="Calibri"/>
                        <a:ea typeface="Times New Roman"/>
                        <a:cs typeface="Times New Roman"/>
                      </a:endParaRPr>
                    </a:p>
                  </a:txBody>
                  <a:tcPr marL="68580" marR="68580" marT="0" marB="0"/>
                </a:tc>
              </a:tr>
              <a:tr h="858582">
                <a:tc gridSpan="4">
                  <a:txBody>
                    <a:bodyPr/>
                    <a:lstStyle/>
                    <a:p>
                      <a:pPr algn="ctr">
                        <a:lnSpc>
                          <a:spcPct val="115000"/>
                        </a:lnSpc>
                        <a:spcAft>
                          <a:spcPts val="1000"/>
                        </a:spcAft>
                      </a:pPr>
                      <a:r>
                        <a:rPr lang="da-DK" sz="2800" dirty="0" smtClean="0">
                          <a:latin typeface="Calibri"/>
                          <a:ea typeface="Times New Roman"/>
                          <a:cs typeface="Times New Roman"/>
                        </a:rPr>
                        <a:t>Antal søgende elever i regionen:</a:t>
                      </a:r>
                      <a:r>
                        <a:rPr lang="da-DK" sz="2800" baseline="0" dirty="0" smtClean="0">
                          <a:latin typeface="Calibri"/>
                          <a:ea typeface="Times New Roman"/>
                          <a:cs typeface="Times New Roman"/>
                        </a:rPr>
                        <a:t> ca. 3500</a:t>
                      </a:r>
                      <a:endParaRPr lang="da-DK" sz="2800" dirty="0">
                        <a:latin typeface="Calibri"/>
                        <a:ea typeface="Times New Roman"/>
                        <a:cs typeface="Times New Roman"/>
                      </a:endParaRPr>
                    </a:p>
                  </a:txBody>
                  <a:tcPr marL="68580" marR="68580" marT="0" marB="0">
                    <a:solidFill>
                      <a:schemeClr val="tx2">
                        <a:lumMod val="60000"/>
                        <a:lumOff val="40000"/>
                      </a:schemeClr>
                    </a:solidFill>
                  </a:tcPr>
                </a:tc>
                <a:tc hMerge="1">
                  <a:txBody>
                    <a:bodyPr/>
                    <a:lstStyle/>
                    <a:p>
                      <a:pPr>
                        <a:lnSpc>
                          <a:spcPct val="115000"/>
                        </a:lnSpc>
                        <a:spcAft>
                          <a:spcPts val="1000"/>
                        </a:spcAft>
                      </a:pPr>
                      <a:endParaRPr lang="da-DK" sz="1800" dirty="0">
                        <a:latin typeface="Calibri"/>
                        <a:ea typeface="Times New Roman"/>
                        <a:cs typeface="Times New Roman"/>
                      </a:endParaRPr>
                    </a:p>
                  </a:txBody>
                  <a:tcPr marL="68580" marR="68580" marT="0" marB="0"/>
                </a:tc>
                <a:tc hMerge="1">
                  <a:txBody>
                    <a:bodyPr/>
                    <a:lstStyle/>
                    <a:p>
                      <a:pPr>
                        <a:lnSpc>
                          <a:spcPct val="115000"/>
                        </a:lnSpc>
                        <a:spcAft>
                          <a:spcPts val="1000"/>
                        </a:spcAft>
                      </a:pPr>
                      <a:endParaRPr lang="da-DK" sz="1800" dirty="0">
                        <a:latin typeface="Calibri"/>
                        <a:ea typeface="Times New Roman"/>
                        <a:cs typeface="Times New Roman"/>
                      </a:endParaRPr>
                    </a:p>
                  </a:txBody>
                  <a:tcPr marL="68580" marR="68580" marT="0" marB="0"/>
                </a:tc>
                <a:tc hMerge="1">
                  <a:txBody>
                    <a:bodyPr/>
                    <a:lstStyle/>
                    <a:p>
                      <a:pPr>
                        <a:lnSpc>
                          <a:spcPct val="115000"/>
                        </a:lnSpc>
                        <a:spcAft>
                          <a:spcPts val="1000"/>
                        </a:spcAft>
                      </a:pPr>
                      <a:endParaRPr lang="da-DK" sz="1800" dirty="0">
                        <a:latin typeface="Calibri"/>
                        <a:ea typeface="Times New Roman"/>
                        <a:cs typeface="Times New Roman"/>
                      </a:endParaRPr>
                    </a:p>
                  </a:txBody>
                  <a:tcPr marL="68580" marR="68580" marT="0" marB="0"/>
                </a:tc>
              </a:tr>
            </a:tbl>
          </a:graphicData>
        </a:graphic>
      </p:graphicFrame>
      <p:sp>
        <p:nvSpPr>
          <p:cNvPr id="5" name="Pladsholder til diasnummer 4"/>
          <p:cNvSpPr>
            <a:spLocks noGrp="1"/>
          </p:cNvSpPr>
          <p:nvPr>
            <p:ph type="sldNum" sz="quarter" idx="12"/>
          </p:nvPr>
        </p:nvSpPr>
        <p:spPr/>
        <p:txBody>
          <a:bodyPr/>
          <a:lstStyle/>
          <a:p>
            <a:pPr>
              <a:defRPr/>
            </a:pPr>
            <a:fld id="{D92A6BD8-E6F8-40D7-A00C-5365FE0AC620}" type="slidenum">
              <a:rPr lang="da-DK" smtClean="0"/>
              <a:pPr>
                <a:defRPr/>
              </a:pPr>
              <a:t>5</a:t>
            </a:fld>
            <a:endParaRPr lang="da-D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539750" y="260350"/>
            <a:ext cx="8496300" cy="511175"/>
          </a:xfrm>
        </p:spPr>
        <p:txBody>
          <a:bodyPr>
            <a:normAutofit fontScale="90000"/>
          </a:bodyPr>
          <a:lstStyle/>
          <a:p>
            <a:pPr algn="l">
              <a:defRPr/>
            </a:pPr>
            <a:r>
              <a:rPr lang="da-DK" sz="2400" b="1" dirty="0" smtClean="0">
                <a:solidFill>
                  <a:srgbClr val="FF0000"/>
                </a:solidFill>
              </a:rPr>
              <a:t>Praktikpladsjagten, </a:t>
            </a:r>
            <a:r>
              <a:rPr lang="da-DK" sz="2400" b="1" dirty="0" smtClean="0">
                <a:solidFill>
                  <a:schemeClr val="tx2">
                    <a:lumMod val="60000"/>
                    <a:lumOff val="40000"/>
                  </a:schemeClr>
                </a:solidFill>
              </a:rPr>
              <a:t>UNI – C  praktikpladskampagne</a:t>
            </a:r>
            <a:r>
              <a:rPr lang="da-DK" sz="2400" dirty="0" smtClean="0"/>
              <a:t/>
            </a:r>
            <a:br>
              <a:rPr lang="da-DK" sz="2400" dirty="0" smtClean="0"/>
            </a:br>
            <a:endParaRPr lang="da-DK" sz="2400" b="1" dirty="0" smtClean="0">
              <a:solidFill>
                <a:schemeClr val="tx2">
                  <a:lumMod val="60000"/>
                  <a:lumOff val="40000"/>
                </a:schemeClr>
              </a:solidFill>
            </a:endParaRPr>
          </a:p>
        </p:txBody>
      </p:sp>
      <p:sp>
        <p:nvSpPr>
          <p:cNvPr id="7170" name="Pladsholder til indhold 2"/>
          <p:cNvSpPr>
            <a:spLocks noGrp="1"/>
          </p:cNvSpPr>
          <p:nvPr>
            <p:ph idx="1"/>
          </p:nvPr>
        </p:nvSpPr>
        <p:spPr>
          <a:xfrm>
            <a:off x="457200" y="928688"/>
            <a:ext cx="8229600" cy="5197475"/>
          </a:xfrm>
        </p:spPr>
        <p:txBody>
          <a:bodyPr/>
          <a:lstStyle/>
          <a:p>
            <a:pPr>
              <a:buFont typeface="Arial" charset="0"/>
              <a:buNone/>
            </a:pPr>
            <a:r>
              <a:rPr lang="da-DK" sz="2800" dirty="0" smtClean="0"/>
              <a:t>Konkrete målsætninger i projektet:</a:t>
            </a:r>
          </a:p>
          <a:p>
            <a:pPr>
              <a:buFont typeface="Arial" charset="0"/>
              <a:buNone/>
            </a:pPr>
            <a:endParaRPr lang="da-DK" dirty="0" smtClean="0"/>
          </a:p>
        </p:txBody>
      </p:sp>
      <p:graphicFrame>
        <p:nvGraphicFramePr>
          <p:cNvPr id="4" name="Tabel 3"/>
          <p:cNvGraphicFramePr>
            <a:graphicFrameLocks noGrp="1"/>
          </p:cNvGraphicFramePr>
          <p:nvPr>
            <p:extLst>
              <p:ext uri="{D42A27DB-BD31-4B8C-83A1-F6EECF244321}">
                <p14:modId xmlns:p14="http://schemas.microsoft.com/office/powerpoint/2010/main" val="2671556573"/>
              </p:ext>
            </p:extLst>
          </p:nvPr>
        </p:nvGraphicFramePr>
        <p:xfrm>
          <a:off x="428625" y="1652291"/>
          <a:ext cx="8572500" cy="4945061"/>
        </p:xfrm>
        <a:graphic>
          <a:graphicData uri="http://schemas.openxmlformats.org/drawingml/2006/table">
            <a:tbl>
              <a:tblPr firstRow="1" bandRow="1">
                <a:tableStyleId>{5C22544A-7EE6-4342-B048-85BDC9FD1C3A}</a:tableStyleId>
              </a:tblPr>
              <a:tblGrid>
                <a:gridCol w="4286250"/>
                <a:gridCol w="4286250"/>
              </a:tblGrid>
              <a:tr h="505547">
                <a:tc>
                  <a:txBody>
                    <a:bodyPr/>
                    <a:lstStyle/>
                    <a:p>
                      <a:pPr>
                        <a:lnSpc>
                          <a:spcPct val="115000"/>
                        </a:lnSpc>
                        <a:spcAft>
                          <a:spcPts val="1000"/>
                        </a:spcAft>
                      </a:pPr>
                      <a:r>
                        <a:rPr lang="da-DK" sz="1400" b="1" dirty="0">
                          <a:latin typeface="Calibri"/>
                          <a:ea typeface="Times New Roman"/>
                          <a:cs typeface="Times New Roman"/>
                        </a:rPr>
                        <a:t>Antal ikke godkendte produktionsenheder der skal kontaktes i løbet af projektet.</a:t>
                      </a:r>
                    </a:p>
                  </a:txBody>
                  <a:tcPr marL="68580" marR="68580" marT="0" marB="0"/>
                </a:tc>
                <a:tc>
                  <a:txBody>
                    <a:bodyPr/>
                    <a:lstStyle/>
                    <a:p>
                      <a:pPr>
                        <a:lnSpc>
                          <a:spcPct val="115000"/>
                        </a:lnSpc>
                        <a:spcAft>
                          <a:spcPts val="1000"/>
                        </a:spcAft>
                      </a:pPr>
                      <a:r>
                        <a:rPr lang="da-DK" sz="1400" b="1" dirty="0">
                          <a:latin typeface="Calibri"/>
                          <a:ea typeface="Times New Roman"/>
                          <a:cs typeface="Times New Roman"/>
                        </a:rPr>
                        <a:t>Ca. </a:t>
                      </a:r>
                      <a:r>
                        <a:rPr lang="da-DK" sz="1400" b="1" dirty="0" smtClean="0">
                          <a:latin typeface="Calibri"/>
                          <a:ea typeface="Times New Roman"/>
                          <a:cs typeface="Times New Roman"/>
                        </a:rPr>
                        <a:t>4000-4500 </a:t>
                      </a:r>
                      <a:r>
                        <a:rPr lang="da-DK" sz="1400" b="1" dirty="0">
                          <a:latin typeface="Calibri"/>
                          <a:ea typeface="Times New Roman"/>
                          <a:cs typeface="Times New Roman"/>
                        </a:rPr>
                        <a:t>emner</a:t>
                      </a:r>
                    </a:p>
                  </a:txBody>
                  <a:tcPr marL="68580" marR="68580" marT="0" marB="0"/>
                </a:tc>
              </a:tr>
              <a:tr h="765970">
                <a:tc>
                  <a:txBody>
                    <a:bodyPr/>
                    <a:lstStyle/>
                    <a:p>
                      <a:pPr>
                        <a:lnSpc>
                          <a:spcPct val="115000"/>
                        </a:lnSpc>
                        <a:spcAft>
                          <a:spcPts val="1000"/>
                        </a:spcAft>
                      </a:pPr>
                      <a:r>
                        <a:rPr lang="da-DK" sz="1400" b="1" dirty="0">
                          <a:latin typeface="Calibri"/>
                          <a:ea typeface="Times New Roman"/>
                          <a:cs typeface="Times New Roman"/>
                        </a:rPr>
                        <a:t>Antal ikke godkendte produktionsenheder hvor der skal afholdes møde / ske personlig opfølgning om evt. godkendelse, uddannelsesaftale i løbet af projektet</a:t>
                      </a:r>
                    </a:p>
                  </a:txBody>
                  <a:tcPr marL="68580" marR="68580" marT="0" marB="0"/>
                </a:tc>
                <a:tc>
                  <a:txBody>
                    <a:bodyPr/>
                    <a:lstStyle/>
                    <a:p>
                      <a:pPr>
                        <a:lnSpc>
                          <a:spcPct val="115000"/>
                        </a:lnSpc>
                        <a:spcAft>
                          <a:spcPts val="1000"/>
                        </a:spcAft>
                      </a:pPr>
                      <a:r>
                        <a:rPr lang="da-DK" sz="1400" b="1" dirty="0">
                          <a:latin typeface="Calibri"/>
                          <a:ea typeface="Times New Roman"/>
                          <a:cs typeface="Times New Roman"/>
                        </a:rPr>
                        <a:t>1500 (dvs. vi regner med en ”møderate” på ca. </a:t>
                      </a:r>
                      <a:r>
                        <a:rPr lang="da-DK" sz="1400" b="1" dirty="0" smtClean="0">
                          <a:latin typeface="Calibri"/>
                          <a:ea typeface="Times New Roman"/>
                          <a:cs typeface="Times New Roman"/>
                        </a:rPr>
                        <a:t>30-35 </a:t>
                      </a:r>
                      <a:r>
                        <a:rPr lang="da-DK" sz="1400" b="1" dirty="0">
                          <a:latin typeface="Calibri"/>
                          <a:ea typeface="Times New Roman"/>
                          <a:cs typeface="Times New Roman"/>
                        </a:rPr>
                        <a:t>%</a:t>
                      </a:r>
                    </a:p>
                  </a:txBody>
                  <a:tcPr marL="68580" marR="68580" marT="0" marB="0"/>
                </a:tc>
              </a:tr>
              <a:tr h="486021">
                <a:tc>
                  <a:txBody>
                    <a:bodyPr/>
                    <a:lstStyle/>
                    <a:p>
                      <a:pPr>
                        <a:lnSpc>
                          <a:spcPct val="115000"/>
                        </a:lnSpc>
                        <a:spcAft>
                          <a:spcPts val="1000"/>
                        </a:spcAft>
                      </a:pPr>
                      <a:r>
                        <a:rPr lang="da-DK" sz="1400" b="1" dirty="0">
                          <a:solidFill>
                            <a:schemeClr val="bg1"/>
                          </a:solidFill>
                          <a:latin typeface="Calibri"/>
                          <a:ea typeface="Times New Roman"/>
                          <a:cs typeface="Times New Roman"/>
                        </a:rPr>
                        <a:t>Antal nye godkendelser der skal laves</a:t>
                      </a:r>
                    </a:p>
                  </a:txBody>
                  <a:tcPr marL="68580" marR="68580" marT="0" marB="0">
                    <a:solidFill>
                      <a:schemeClr val="tx2">
                        <a:lumMod val="60000"/>
                        <a:lumOff val="40000"/>
                      </a:schemeClr>
                    </a:solidFill>
                  </a:tcPr>
                </a:tc>
                <a:tc>
                  <a:txBody>
                    <a:bodyPr/>
                    <a:lstStyle/>
                    <a:p>
                      <a:pPr>
                        <a:lnSpc>
                          <a:spcPct val="115000"/>
                        </a:lnSpc>
                        <a:spcAft>
                          <a:spcPts val="1000"/>
                        </a:spcAft>
                      </a:pPr>
                      <a:r>
                        <a:rPr lang="da-DK" sz="1400" b="1" dirty="0">
                          <a:solidFill>
                            <a:schemeClr val="bg1"/>
                          </a:solidFill>
                          <a:latin typeface="Calibri"/>
                          <a:ea typeface="Times New Roman"/>
                          <a:cs typeface="Times New Roman"/>
                        </a:rPr>
                        <a:t>750-800</a:t>
                      </a:r>
                    </a:p>
                  </a:txBody>
                  <a:tcPr marL="68580" marR="68580" marT="0" marB="0">
                    <a:solidFill>
                      <a:schemeClr val="tx2">
                        <a:lumMod val="60000"/>
                        <a:lumOff val="40000"/>
                      </a:schemeClr>
                    </a:solidFill>
                  </a:tcPr>
                </a:tc>
              </a:tr>
              <a:tr h="505547">
                <a:tc>
                  <a:txBody>
                    <a:bodyPr/>
                    <a:lstStyle/>
                    <a:p>
                      <a:pPr>
                        <a:lnSpc>
                          <a:spcPct val="115000"/>
                        </a:lnSpc>
                        <a:spcAft>
                          <a:spcPts val="1000"/>
                        </a:spcAft>
                      </a:pPr>
                      <a:r>
                        <a:rPr lang="da-DK" sz="1400" b="1" dirty="0">
                          <a:latin typeface="Calibri"/>
                          <a:ea typeface="Times New Roman"/>
                          <a:cs typeface="Times New Roman"/>
                        </a:rPr>
                        <a:t>Intensiv opsøgning i allerede godkendte læresteder der ikke udnytter deres godkendelse</a:t>
                      </a:r>
                    </a:p>
                  </a:txBody>
                  <a:tcPr marL="68580" marR="68580" marT="0" marB="0"/>
                </a:tc>
                <a:tc>
                  <a:txBody>
                    <a:bodyPr/>
                    <a:lstStyle/>
                    <a:p>
                      <a:pPr>
                        <a:lnSpc>
                          <a:spcPct val="115000"/>
                        </a:lnSpc>
                        <a:spcAft>
                          <a:spcPts val="1000"/>
                        </a:spcAft>
                      </a:pPr>
                      <a:endParaRPr lang="da-DK" sz="1400" b="1" dirty="0">
                        <a:latin typeface="Calibri"/>
                        <a:ea typeface="Times New Roman"/>
                        <a:cs typeface="Times New Roman"/>
                      </a:endParaRPr>
                    </a:p>
                  </a:txBody>
                  <a:tcPr marL="68580" marR="68580" marT="0" marB="0"/>
                </a:tc>
              </a:tr>
              <a:tr h="924438">
                <a:tc>
                  <a:txBody>
                    <a:bodyPr/>
                    <a:lstStyle/>
                    <a:p>
                      <a:pPr>
                        <a:lnSpc>
                          <a:spcPct val="115000"/>
                        </a:lnSpc>
                        <a:spcAft>
                          <a:spcPts val="1000"/>
                        </a:spcAft>
                      </a:pPr>
                      <a:r>
                        <a:rPr lang="da-DK" sz="1400" b="1" dirty="0">
                          <a:solidFill>
                            <a:schemeClr val="bg1"/>
                          </a:solidFill>
                          <a:latin typeface="Calibri"/>
                          <a:ea typeface="Times New Roman"/>
                          <a:cs typeface="Times New Roman"/>
                        </a:rPr>
                        <a:t>Antal registrerede uddannelsesaftaler i løbet af projektperioden samlet for alle skoler (1/3 – 31/12)</a:t>
                      </a:r>
                    </a:p>
                  </a:txBody>
                  <a:tcPr marL="68580" marR="68580" marT="0" marB="0">
                    <a:solidFill>
                      <a:schemeClr val="tx2">
                        <a:lumMod val="60000"/>
                        <a:lumOff val="40000"/>
                      </a:schemeClr>
                    </a:solidFill>
                  </a:tcPr>
                </a:tc>
                <a:tc>
                  <a:txBody>
                    <a:bodyPr/>
                    <a:lstStyle/>
                    <a:p>
                      <a:pPr>
                        <a:lnSpc>
                          <a:spcPct val="115000"/>
                        </a:lnSpc>
                        <a:spcAft>
                          <a:spcPts val="1000"/>
                        </a:spcAft>
                      </a:pPr>
                      <a:r>
                        <a:rPr lang="da-DK" sz="1400" b="1" dirty="0">
                          <a:solidFill>
                            <a:schemeClr val="bg1"/>
                          </a:solidFill>
                          <a:latin typeface="Calibri"/>
                          <a:ea typeface="Times New Roman"/>
                          <a:cs typeface="Times New Roman"/>
                        </a:rPr>
                        <a:t>I alt 5000 uddannelsesaftaler.</a:t>
                      </a:r>
                    </a:p>
                    <a:p>
                      <a:pPr>
                        <a:lnSpc>
                          <a:spcPct val="115000"/>
                        </a:lnSpc>
                        <a:spcAft>
                          <a:spcPts val="1000"/>
                        </a:spcAft>
                      </a:pPr>
                      <a:r>
                        <a:rPr lang="da-DK" sz="1400" b="1" dirty="0">
                          <a:solidFill>
                            <a:schemeClr val="bg1"/>
                          </a:solidFill>
                          <a:latin typeface="Calibri"/>
                          <a:ea typeface="Times New Roman"/>
                          <a:cs typeface="Times New Roman"/>
                        </a:rPr>
                        <a:t>Det svarer til en stigning på </a:t>
                      </a:r>
                      <a:r>
                        <a:rPr lang="da-DK" sz="1400" b="1" dirty="0" smtClean="0">
                          <a:solidFill>
                            <a:schemeClr val="bg1"/>
                          </a:solidFill>
                          <a:latin typeface="Calibri"/>
                          <a:ea typeface="Times New Roman"/>
                          <a:cs typeface="Times New Roman"/>
                        </a:rPr>
                        <a:t>godt 25 </a:t>
                      </a:r>
                      <a:r>
                        <a:rPr lang="da-DK" sz="1400" b="1" dirty="0">
                          <a:solidFill>
                            <a:schemeClr val="bg1"/>
                          </a:solidFill>
                          <a:latin typeface="Calibri"/>
                          <a:ea typeface="Times New Roman"/>
                          <a:cs typeface="Times New Roman"/>
                        </a:rPr>
                        <a:t>% i forhold til nuværende niveau</a:t>
                      </a:r>
                    </a:p>
                  </a:txBody>
                  <a:tcPr marL="68580" marR="68580" marT="0" marB="0">
                    <a:solidFill>
                      <a:schemeClr val="tx2">
                        <a:lumMod val="60000"/>
                        <a:lumOff val="40000"/>
                      </a:schemeClr>
                    </a:solidFill>
                  </a:tcPr>
                </a:tc>
              </a:tr>
              <a:tr h="765970">
                <a:tc>
                  <a:txBody>
                    <a:bodyPr/>
                    <a:lstStyle/>
                    <a:p>
                      <a:pPr>
                        <a:lnSpc>
                          <a:spcPct val="115000"/>
                        </a:lnSpc>
                        <a:spcAft>
                          <a:spcPts val="1000"/>
                        </a:spcAft>
                      </a:pPr>
                      <a:r>
                        <a:rPr lang="da-DK" sz="1400" b="1" dirty="0">
                          <a:latin typeface="Calibri"/>
                          <a:ea typeface="Times New Roman"/>
                          <a:cs typeface="Times New Roman"/>
                        </a:rPr>
                        <a:t>Effektiv kampagne der skal oplyse alle virksomheder i Regionen om mulighederne ved at tage EUD elever i lære, herunder de fordelagtige præmieordninger</a:t>
                      </a:r>
                    </a:p>
                  </a:txBody>
                  <a:tcPr marL="68580" marR="68580" marT="0" marB="0"/>
                </a:tc>
                <a:tc>
                  <a:txBody>
                    <a:bodyPr/>
                    <a:lstStyle/>
                    <a:p>
                      <a:pPr>
                        <a:lnSpc>
                          <a:spcPct val="115000"/>
                        </a:lnSpc>
                        <a:spcAft>
                          <a:spcPts val="1000"/>
                        </a:spcAft>
                      </a:pPr>
                      <a:endParaRPr lang="da-DK" sz="1400" b="1" dirty="0">
                        <a:latin typeface="Calibri"/>
                        <a:ea typeface="Times New Roman"/>
                        <a:cs typeface="Times New Roman"/>
                      </a:endParaRPr>
                    </a:p>
                  </a:txBody>
                  <a:tcPr marL="68580" marR="68580" marT="0" marB="0"/>
                </a:tc>
              </a:tr>
              <a:tr h="505547">
                <a:tc>
                  <a:txBody>
                    <a:bodyPr/>
                    <a:lstStyle/>
                    <a:p>
                      <a:pPr>
                        <a:lnSpc>
                          <a:spcPct val="115000"/>
                        </a:lnSpc>
                        <a:spcAft>
                          <a:spcPts val="1000"/>
                        </a:spcAft>
                      </a:pPr>
                      <a:r>
                        <a:rPr lang="da-DK" sz="1400" b="1" dirty="0">
                          <a:solidFill>
                            <a:schemeClr val="bg1"/>
                          </a:solidFill>
                          <a:latin typeface="Calibri"/>
                          <a:ea typeface="Times New Roman"/>
                          <a:cs typeface="Times New Roman"/>
                        </a:rPr>
                        <a:t>Udviklede og gennemførte forløb og aktiviteter i overgangen mellem grund- og hovedforløb</a:t>
                      </a:r>
                    </a:p>
                  </a:txBody>
                  <a:tcPr marL="68580" marR="68580" marT="0" marB="0">
                    <a:solidFill>
                      <a:schemeClr val="tx2">
                        <a:lumMod val="60000"/>
                        <a:lumOff val="40000"/>
                      </a:schemeClr>
                    </a:solidFill>
                  </a:tcPr>
                </a:tc>
                <a:tc>
                  <a:txBody>
                    <a:bodyPr/>
                    <a:lstStyle/>
                    <a:p>
                      <a:pPr>
                        <a:lnSpc>
                          <a:spcPct val="115000"/>
                        </a:lnSpc>
                        <a:spcAft>
                          <a:spcPts val="1000"/>
                        </a:spcAft>
                      </a:pPr>
                      <a:r>
                        <a:rPr lang="da-DK" sz="1400" b="1" dirty="0" smtClean="0">
                          <a:latin typeface="Calibri"/>
                          <a:ea typeface="Times New Roman"/>
                          <a:cs typeface="Times New Roman"/>
                        </a:rPr>
                        <a:t>Bedre synlighed af søgende elever</a:t>
                      </a:r>
                      <a:endParaRPr lang="da-DK" sz="1400" b="1" dirty="0">
                        <a:latin typeface="Calibri"/>
                        <a:ea typeface="Times New Roman"/>
                        <a:cs typeface="Times New Roman"/>
                      </a:endParaRPr>
                    </a:p>
                  </a:txBody>
                  <a:tcPr marL="68580" marR="68580" marT="0" marB="0">
                    <a:solidFill>
                      <a:schemeClr val="tx2">
                        <a:lumMod val="60000"/>
                        <a:lumOff val="40000"/>
                      </a:schemeClr>
                    </a:solidFill>
                  </a:tcPr>
                </a:tc>
              </a:tr>
              <a:tr h="486021">
                <a:tc>
                  <a:txBody>
                    <a:bodyPr/>
                    <a:lstStyle/>
                    <a:p>
                      <a:pPr>
                        <a:lnSpc>
                          <a:spcPct val="115000"/>
                        </a:lnSpc>
                        <a:spcAft>
                          <a:spcPts val="1000"/>
                        </a:spcAft>
                      </a:pPr>
                      <a:r>
                        <a:rPr lang="da-DK" sz="1400" b="1" dirty="0">
                          <a:latin typeface="Calibri"/>
                          <a:ea typeface="Times New Roman"/>
                          <a:cs typeface="Times New Roman"/>
                        </a:rPr>
                        <a:t>Kvalitetsudvikling af skolepraktik</a:t>
                      </a:r>
                    </a:p>
                  </a:txBody>
                  <a:tcPr marL="68580" marR="68580" marT="0" marB="0"/>
                </a:tc>
                <a:tc>
                  <a:txBody>
                    <a:bodyPr/>
                    <a:lstStyle/>
                    <a:p>
                      <a:pPr>
                        <a:lnSpc>
                          <a:spcPct val="115000"/>
                        </a:lnSpc>
                        <a:spcAft>
                          <a:spcPts val="1000"/>
                        </a:spcAft>
                      </a:pPr>
                      <a:endParaRPr lang="da-DK" sz="1400" b="1" dirty="0">
                        <a:latin typeface="Calibri"/>
                        <a:ea typeface="Times New Roman"/>
                        <a:cs typeface="Times New Roman"/>
                      </a:endParaRPr>
                    </a:p>
                  </a:txBody>
                  <a:tcPr marL="68580" marR="68580" marT="0" marB="0"/>
                </a:tc>
              </a:tr>
            </a:tbl>
          </a:graphicData>
        </a:graphic>
      </p:graphicFrame>
      <p:sp>
        <p:nvSpPr>
          <p:cNvPr id="6" name="Pladsholder til diasnummer 5"/>
          <p:cNvSpPr>
            <a:spLocks noGrp="1"/>
          </p:cNvSpPr>
          <p:nvPr>
            <p:ph type="sldNum" sz="quarter" idx="12"/>
          </p:nvPr>
        </p:nvSpPr>
        <p:spPr/>
        <p:txBody>
          <a:bodyPr/>
          <a:lstStyle/>
          <a:p>
            <a:pPr>
              <a:defRPr/>
            </a:pPr>
            <a:fld id="{D92A6BD8-E6F8-40D7-A00C-5365FE0AC620}" type="slidenum">
              <a:rPr lang="da-DK" smtClean="0"/>
              <a:pPr>
                <a:defRPr/>
              </a:pPr>
              <a:t>6</a:t>
            </a:fld>
            <a:endParaRPr lang="da-D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457200" y="274638"/>
            <a:ext cx="8507413" cy="511175"/>
          </a:xfrm>
        </p:spPr>
        <p:txBody>
          <a:bodyPr>
            <a:normAutofit/>
          </a:bodyPr>
          <a:lstStyle/>
          <a:p>
            <a:pPr algn="l">
              <a:defRPr/>
            </a:pPr>
            <a:r>
              <a:rPr lang="da-DK" sz="2400" b="1" dirty="0" smtClean="0">
                <a:solidFill>
                  <a:srgbClr val="FF0000"/>
                </a:solidFill>
              </a:rPr>
              <a:t>Praktikpladsjagten – </a:t>
            </a:r>
            <a:r>
              <a:rPr lang="da-DK" sz="2400" b="1" dirty="0" smtClean="0">
                <a:solidFill>
                  <a:schemeClr val="tx2">
                    <a:lumMod val="60000"/>
                    <a:lumOff val="40000"/>
                  </a:schemeClr>
                </a:solidFill>
              </a:rPr>
              <a:t>Uddannelseskonference Region Nordjylland</a:t>
            </a:r>
          </a:p>
        </p:txBody>
      </p:sp>
      <p:sp>
        <p:nvSpPr>
          <p:cNvPr id="8194" name="Pladsholder til indhold 2"/>
          <p:cNvSpPr>
            <a:spLocks noGrp="1"/>
          </p:cNvSpPr>
          <p:nvPr>
            <p:ph idx="1"/>
          </p:nvPr>
        </p:nvSpPr>
        <p:spPr>
          <a:xfrm>
            <a:off x="457200" y="928688"/>
            <a:ext cx="8229600" cy="5197475"/>
          </a:xfrm>
        </p:spPr>
        <p:txBody>
          <a:bodyPr>
            <a:normAutofit lnSpcReduction="10000"/>
          </a:bodyPr>
          <a:lstStyle/>
          <a:p>
            <a:pPr>
              <a:buFont typeface="Arial" charset="0"/>
              <a:buNone/>
            </a:pPr>
            <a:r>
              <a:rPr lang="da-DK" dirty="0" smtClean="0"/>
              <a:t>Opsøgningen</a:t>
            </a:r>
          </a:p>
          <a:p>
            <a:pPr>
              <a:buFont typeface="Arial" charset="0"/>
              <a:buNone/>
            </a:pPr>
            <a:r>
              <a:rPr lang="da-DK" sz="2400" dirty="0" smtClean="0"/>
              <a:t>Midlerne i projektet anvendes til:</a:t>
            </a:r>
          </a:p>
          <a:p>
            <a:r>
              <a:rPr lang="da-DK" sz="2400" dirty="0" smtClean="0"/>
              <a:t>Brug af telemarketingsfirma til </a:t>
            </a:r>
            <a:r>
              <a:rPr lang="da-DK" sz="2400" b="1" dirty="0" smtClean="0"/>
              <a:t>udringning og mødebookning</a:t>
            </a:r>
            <a:r>
              <a:rPr lang="da-DK" sz="2400" dirty="0" smtClean="0"/>
              <a:t> på ikke godkendte produktionsenheder</a:t>
            </a:r>
          </a:p>
          <a:p>
            <a:r>
              <a:rPr lang="da-DK" sz="2400" dirty="0" smtClean="0"/>
              <a:t>Møderne fordeles til de enkelte skolers opsøgende medarbejdere efter aftale mellem skolerne. Målet er mindst 1500 møder i ikke godkendte virksomheder.</a:t>
            </a:r>
          </a:p>
          <a:p>
            <a:r>
              <a:rPr lang="da-DK" sz="2400" dirty="0" smtClean="0"/>
              <a:t>Gennemførelse af </a:t>
            </a:r>
            <a:r>
              <a:rPr lang="da-DK" sz="2400" b="1" dirty="0" smtClean="0"/>
              <a:t>besøg</a:t>
            </a:r>
            <a:r>
              <a:rPr lang="da-DK" sz="2400" dirty="0" smtClean="0"/>
              <a:t> på ikke godkendte produktionsenheder efter mødebookninger. </a:t>
            </a:r>
          </a:p>
          <a:p>
            <a:r>
              <a:rPr lang="da-DK" sz="2400" dirty="0" smtClean="0"/>
              <a:t>Skolernes nuværende opsøgerarbejde optimeres og intensiveres, både overfor godkendte virksomheder der ikke har lærlinge og virksomheder der ikke benytter deres godkendelse fuldt ud.   </a:t>
            </a:r>
          </a:p>
        </p:txBody>
      </p:sp>
      <p:sp>
        <p:nvSpPr>
          <p:cNvPr id="4" name="Pladsholder til diasnummer 3"/>
          <p:cNvSpPr>
            <a:spLocks noGrp="1"/>
          </p:cNvSpPr>
          <p:nvPr>
            <p:ph type="sldNum" sz="quarter" idx="12"/>
          </p:nvPr>
        </p:nvSpPr>
        <p:spPr/>
        <p:txBody>
          <a:bodyPr/>
          <a:lstStyle/>
          <a:p>
            <a:pPr>
              <a:defRPr/>
            </a:pPr>
            <a:fld id="{D92A6BD8-E6F8-40D7-A00C-5365FE0AC620}" type="slidenum">
              <a:rPr lang="da-DK" smtClean="0"/>
              <a:pPr>
                <a:defRPr/>
              </a:pPr>
              <a:t>7</a:t>
            </a:fld>
            <a:endParaRPr lang="da-D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507413" cy="511175"/>
          </a:xfrm>
        </p:spPr>
        <p:txBody>
          <a:bodyPr>
            <a:normAutofit fontScale="90000"/>
          </a:bodyPr>
          <a:lstStyle/>
          <a:p>
            <a:pPr algn="l">
              <a:defRPr/>
            </a:pPr>
            <a:r>
              <a:rPr lang="da-DK" sz="2400" b="1" dirty="0" smtClean="0">
                <a:solidFill>
                  <a:srgbClr val="FF0000"/>
                </a:solidFill>
              </a:rPr>
              <a:t>Praktikpladsjagten, </a:t>
            </a:r>
            <a:r>
              <a:rPr lang="da-DK" sz="2400" b="1" dirty="0" smtClean="0">
                <a:solidFill>
                  <a:schemeClr val="tx2">
                    <a:lumMod val="60000"/>
                    <a:lumOff val="40000"/>
                  </a:schemeClr>
                </a:solidFill>
              </a:rPr>
              <a:t>UNI – C  praktikpladskampagne</a:t>
            </a:r>
            <a:r>
              <a:rPr lang="da-DK" sz="2400" dirty="0" smtClean="0"/>
              <a:t/>
            </a:r>
            <a:br>
              <a:rPr lang="da-DK" sz="2400" dirty="0" smtClean="0"/>
            </a:br>
            <a:endParaRPr lang="da-DK" sz="2400" b="1" dirty="0" smtClean="0">
              <a:solidFill>
                <a:schemeClr val="tx2">
                  <a:lumMod val="60000"/>
                  <a:lumOff val="40000"/>
                </a:schemeClr>
              </a:solidFill>
            </a:endParaRPr>
          </a:p>
        </p:txBody>
      </p:sp>
      <p:sp>
        <p:nvSpPr>
          <p:cNvPr id="9218" name="Pladsholder til indhold 2"/>
          <p:cNvSpPr>
            <a:spLocks noGrp="1"/>
          </p:cNvSpPr>
          <p:nvPr>
            <p:ph idx="1"/>
          </p:nvPr>
        </p:nvSpPr>
        <p:spPr>
          <a:xfrm>
            <a:off x="457200" y="928688"/>
            <a:ext cx="8229600" cy="5197475"/>
          </a:xfrm>
        </p:spPr>
        <p:txBody>
          <a:bodyPr>
            <a:normAutofit lnSpcReduction="10000"/>
          </a:bodyPr>
          <a:lstStyle/>
          <a:p>
            <a:pPr>
              <a:buFont typeface="Arial" charset="0"/>
              <a:buNone/>
            </a:pPr>
            <a:r>
              <a:rPr lang="da-DK" sz="2400" dirty="0" smtClean="0"/>
              <a:t>Generelt om opsøgning på ikke godkendte læresteder:</a:t>
            </a:r>
          </a:p>
          <a:p>
            <a:r>
              <a:rPr lang="da-DK" sz="2400" dirty="0" smtClean="0"/>
              <a:t>Der laves søgelister på brancher og geografi på baggrund af Praktik+, og listerne gennemgås af skolerne</a:t>
            </a:r>
          </a:p>
          <a:p>
            <a:r>
              <a:rPr lang="da-DK" sz="2400" dirty="0" smtClean="0"/>
              <a:t>Følgende skoler vil selv stå for udringning og mødebookning:</a:t>
            </a:r>
          </a:p>
          <a:p>
            <a:pPr lvl="1"/>
            <a:r>
              <a:rPr lang="da-DK" sz="1800" dirty="0" smtClean="0"/>
              <a:t>Aalborg Handelsskole, EUC Nordvest, SOSU Nord, AMU Nordjylland</a:t>
            </a:r>
          </a:p>
          <a:p>
            <a:r>
              <a:rPr lang="da-DK" sz="2400" dirty="0" smtClean="0"/>
              <a:t>Følgende skoler vil gå sammen om brug af telemarketing til udringning og mødebookning:</a:t>
            </a:r>
          </a:p>
          <a:p>
            <a:pPr lvl="1"/>
            <a:r>
              <a:rPr lang="da-DK" sz="1800" dirty="0" smtClean="0"/>
              <a:t>Minerva, Frederikshavn Handelsskole, Tech College Aalborg, Erhvervsskolerne Aars, EUC Nord</a:t>
            </a:r>
          </a:p>
          <a:p>
            <a:r>
              <a:rPr lang="da-DK" sz="2400" dirty="0" smtClean="0"/>
              <a:t>Listerne med emner fordeles dels til telemarketingfirma, samt til de skoler der selv står for udringning og mødebookning.</a:t>
            </a:r>
          </a:p>
          <a:p>
            <a:r>
              <a:rPr lang="da-DK" sz="2400" dirty="0" smtClean="0"/>
              <a:t>De bookede møder fordeles på skolerne: August </a:t>
            </a:r>
          </a:p>
          <a:p>
            <a:r>
              <a:rPr lang="da-DK" sz="2400" dirty="0" smtClean="0"/>
              <a:t>Der gennemføres besøg og afrapporteres August </a:t>
            </a:r>
          </a:p>
          <a:p>
            <a:r>
              <a:rPr lang="da-DK" sz="2400" dirty="0" smtClean="0"/>
              <a:t>Alle besøg afrapporteres i Praktik+ med særligt mærke </a:t>
            </a:r>
          </a:p>
          <a:p>
            <a:pPr>
              <a:buFont typeface="Arial" charset="0"/>
              <a:buNone/>
            </a:pPr>
            <a:endParaRPr lang="da-DK" sz="2400" dirty="0" smtClean="0"/>
          </a:p>
        </p:txBody>
      </p:sp>
      <p:sp>
        <p:nvSpPr>
          <p:cNvPr id="5" name="Højrepil 4"/>
          <p:cNvSpPr/>
          <p:nvPr/>
        </p:nvSpPr>
        <p:spPr>
          <a:xfrm flipV="1">
            <a:off x="7308304" y="5589240"/>
            <a:ext cx="504056" cy="216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6" name="Pladsholder til diasnummer 5"/>
          <p:cNvSpPr>
            <a:spLocks noGrp="1"/>
          </p:cNvSpPr>
          <p:nvPr>
            <p:ph type="sldNum" sz="quarter" idx="12"/>
          </p:nvPr>
        </p:nvSpPr>
        <p:spPr/>
        <p:txBody>
          <a:bodyPr/>
          <a:lstStyle/>
          <a:p>
            <a:pPr>
              <a:defRPr/>
            </a:pPr>
            <a:fld id="{D92A6BD8-E6F8-40D7-A00C-5365FE0AC620}" type="slidenum">
              <a:rPr lang="da-DK" smtClean="0"/>
              <a:pPr>
                <a:defRPr/>
              </a:pPr>
              <a:t>8</a:t>
            </a:fld>
            <a:endParaRPr lang="da-DK"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p:txBody>
          <a:bodyPr/>
          <a:lstStyle/>
          <a:p>
            <a:r>
              <a:rPr lang="da-DK" dirty="0" smtClean="0">
                <a:latin typeface="Calibri" pitchFamily="34" charset="0"/>
                <a:cs typeface="Calibri" pitchFamily="34" charset="0"/>
              </a:rPr>
              <a:t>Alle markedschefer fra skolerne samles</a:t>
            </a:r>
          </a:p>
          <a:p>
            <a:r>
              <a:rPr lang="da-DK" dirty="0" smtClean="0">
                <a:latin typeface="Calibri" pitchFamily="34" charset="0"/>
                <a:cs typeface="Calibri" pitchFamily="34" charset="0"/>
              </a:rPr>
              <a:t>Det var hurtig gang i forslag til slogans </a:t>
            </a:r>
          </a:p>
          <a:p>
            <a:r>
              <a:rPr lang="da-DK" dirty="0" smtClean="0">
                <a:latin typeface="Calibri" pitchFamily="34" charset="0"/>
                <a:cs typeface="Calibri" pitchFamily="34" charset="0"/>
              </a:rPr>
              <a:t> Ta´ en elev, det kan kun betale sig</a:t>
            </a:r>
          </a:p>
          <a:p>
            <a:r>
              <a:rPr lang="da-DK" dirty="0" smtClean="0">
                <a:latin typeface="Calibri" pitchFamily="34" charset="0"/>
                <a:cs typeface="Calibri" pitchFamily="34" charset="0"/>
              </a:rPr>
              <a:t>Ta´en elev det  betaler sig</a:t>
            </a:r>
          </a:p>
          <a:p>
            <a:r>
              <a:rPr lang="da-DK" dirty="0" smtClean="0">
                <a:latin typeface="Calibri" pitchFamily="34" charset="0"/>
                <a:cs typeface="Calibri" pitchFamily="34" charset="0"/>
              </a:rPr>
              <a:t>Høj grad af kreativitet og godt samarbejde</a:t>
            </a:r>
          </a:p>
          <a:p>
            <a:r>
              <a:rPr lang="da-DK" dirty="0" smtClean="0">
                <a:latin typeface="Calibri" pitchFamily="34" charset="0"/>
                <a:cs typeface="Calibri" pitchFamily="34" charset="0"/>
              </a:rPr>
              <a:t>Ni markedsføringsansvarlige rykker </a:t>
            </a:r>
          </a:p>
          <a:p>
            <a:endParaRPr lang="da-DK" dirty="0">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da-DK" dirty="0" smtClean="0"/>
              <a:t/>
            </a:r>
            <a:br>
              <a:rPr lang="da-DK" dirty="0" smtClean="0"/>
            </a:br>
            <a:r>
              <a:rPr lang="da-DK" sz="3100" b="1" dirty="0" smtClean="0">
                <a:solidFill>
                  <a:srgbClr val="FF0000"/>
                </a:solidFill>
              </a:rPr>
              <a:t>Praktikpladsjagten, </a:t>
            </a:r>
            <a:r>
              <a:rPr lang="da-DK" sz="3100" b="1" dirty="0" smtClean="0">
                <a:solidFill>
                  <a:schemeClr val="tx2">
                    <a:lumMod val="60000"/>
                    <a:lumOff val="40000"/>
                  </a:schemeClr>
                </a:solidFill>
              </a:rPr>
              <a:t>UNI – C  praktikpladskampagne</a:t>
            </a:r>
            <a:r>
              <a:rPr lang="da-DK" dirty="0" smtClean="0">
                <a:latin typeface="Calibri" pitchFamily="34" charset="0"/>
                <a:cs typeface="Calibri" pitchFamily="34" charset="0"/>
              </a:rPr>
              <a:t/>
            </a:r>
            <a:br>
              <a:rPr lang="da-DK" dirty="0" smtClean="0">
                <a:latin typeface="Calibri" pitchFamily="34" charset="0"/>
                <a:cs typeface="Calibri" pitchFamily="34" charset="0"/>
              </a:rPr>
            </a:br>
            <a:r>
              <a:rPr lang="da-DK" sz="7300" dirty="0" smtClean="0">
                <a:latin typeface="Calibri" pitchFamily="34" charset="0"/>
                <a:cs typeface="Calibri" pitchFamily="34" charset="0"/>
              </a:rPr>
              <a:t>Praktikpladskampagne</a:t>
            </a:r>
            <a:endParaRPr lang="da-DK" sz="7300" dirty="0">
              <a:latin typeface="Calibri" pitchFamily="34" charset="0"/>
              <a:cs typeface="Calibri" pitchFamily="34" charset="0"/>
            </a:endParaRPr>
          </a:p>
        </p:txBody>
      </p:sp>
      <p:sp>
        <p:nvSpPr>
          <p:cNvPr id="4" name="Pladsholder til diasnummer 3"/>
          <p:cNvSpPr>
            <a:spLocks noGrp="1"/>
          </p:cNvSpPr>
          <p:nvPr>
            <p:ph type="sldNum" sz="quarter" idx="11"/>
          </p:nvPr>
        </p:nvSpPr>
        <p:spPr/>
        <p:txBody>
          <a:bodyPr/>
          <a:lstStyle/>
          <a:p>
            <a:pPr algn="r"/>
            <a:fld id="{D4C49B74-5DB2-4B03-B1D2-7F6A3C51C318}" type="slidenum">
              <a:rPr lang="da-DK" smtClean="0"/>
              <a:pPr algn="r"/>
              <a:t>9</a:t>
            </a:fld>
            <a:endParaRPr lang="da-DK"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853</TotalTime>
  <Words>2103</Words>
  <Application>Microsoft Office PowerPoint</Application>
  <PresentationFormat>Skærmshow (4:3)</PresentationFormat>
  <Paragraphs>378</Paragraphs>
  <Slides>22</Slides>
  <Notes>6</Notes>
  <HiddenSlides>0</HiddenSlides>
  <MMClips>0</MMClips>
  <ScaleCrop>false</ScaleCrop>
  <HeadingPairs>
    <vt:vector size="4" baseType="variant">
      <vt:variant>
        <vt:lpstr>Tema</vt:lpstr>
      </vt:variant>
      <vt:variant>
        <vt:i4>1</vt:i4>
      </vt:variant>
      <vt:variant>
        <vt:lpstr>Diastitler</vt:lpstr>
      </vt:variant>
      <vt:variant>
        <vt:i4>22</vt:i4>
      </vt:variant>
    </vt:vector>
  </HeadingPairs>
  <TitlesOfParts>
    <vt:vector size="23" baseType="lpstr">
      <vt:lpstr>Kontortema</vt:lpstr>
      <vt:lpstr>Praktikpladsjagten, UNI – C  praktikpladskampagne Nordjyske Erhvervsskoler – Region Nordjylland Praktikpladsjagten – 2010</vt:lpstr>
      <vt:lpstr>Praktikpladsjagten, UNI – C  praktikpladskampagne</vt:lpstr>
      <vt:lpstr>Praktikpladsjagten, UNI – C  praktikpladskampagne </vt:lpstr>
      <vt:lpstr>Praktikpladsjagten, UNI – C  praktikpladskampagne </vt:lpstr>
      <vt:lpstr>Praktikpladsjagten, UNI – C  praktikpladskampagne </vt:lpstr>
      <vt:lpstr>Praktikpladsjagten, UNI – C  praktikpladskampagne </vt:lpstr>
      <vt:lpstr>Praktikpladsjagten – Uddannelseskonference Region Nordjylland</vt:lpstr>
      <vt:lpstr>Praktikpladsjagten, UNI – C  praktikpladskampagne </vt:lpstr>
      <vt:lpstr> Praktikpladsjagten, UNI – C  praktikpladskampagne Praktikpladskampagne</vt:lpstr>
      <vt:lpstr>Praktikpladsjagten, UNI – C  praktikpladskampagne Opgave</vt:lpstr>
      <vt:lpstr>Praktikpladsjagten, UNI – C  praktikpladskampagne Kampagne-elementer</vt:lpstr>
      <vt:lpstr>PowerPoint-præsentation</vt:lpstr>
      <vt:lpstr>Kvik-guide</vt:lpstr>
      <vt:lpstr>Praktikpladsjagten, UNI – C  praktikpladskampagne Kampagne-elementer</vt:lpstr>
      <vt:lpstr>Avis med lokale historier </vt:lpstr>
      <vt:lpstr>TV-spots</vt:lpstr>
      <vt:lpstr>Praktikpladsjagten, UNI – C  praktikpladskampagne Erfaringer/resultater</vt:lpstr>
      <vt:lpstr>Praktikjagten, UNI – C  praktikpladskampagne</vt:lpstr>
      <vt:lpstr>Praktikjagten, UNI – C  praktikpladskampagne</vt:lpstr>
      <vt:lpstr>Praktikjagten, UNI – C  praktikpladskampagne Resultater</vt:lpstr>
      <vt:lpstr> Resultater</vt:lpstr>
      <vt:lpstr>Praktikjagten, UNI – C  praktikpladskampagne</vt:lpstr>
    </vt:vector>
  </TitlesOfParts>
  <Company>TCAA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Carsten Wowk Jepsen</dc:creator>
  <cp:lastModifiedBy>Anne Birch</cp:lastModifiedBy>
  <cp:revision>57</cp:revision>
  <dcterms:created xsi:type="dcterms:W3CDTF">2009-09-01T10:48:58Z</dcterms:created>
  <dcterms:modified xsi:type="dcterms:W3CDTF">2012-01-18T19:37:55Z</dcterms:modified>
</cp:coreProperties>
</file>